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4"/>
  </p:notesMasterIdLst>
  <p:handoutMasterIdLst>
    <p:handoutMasterId r:id="rId25"/>
  </p:handoutMasterIdLst>
  <p:sldIdLst>
    <p:sldId id="256" r:id="rId6"/>
    <p:sldId id="259" r:id="rId7"/>
    <p:sldId id="280" r:id="rId8"/>
    <p:sldId id="281" r:id="rId9"/>
    <p:sldId id="287" r:id="rId10"/>
    <p:sldId id="284" r:id="rId11"/>
    <p:sldId id="289" r:id="rId12"/>
    <p:sldId id="276" r:id="rId13"/>
    <p:sldId id="277" r:id="rId14"/>
    <p:sldId id="291" r:id="rId15"/>
    <p:sldId id="300" r:id="rId16"/>
    <p:sldId id="297" r:id="rId17"/>
    <p:sldId id="286" r:id="rId18"/>
    <p:sldId id="292" r:id="rId19"/>
    <p:sldId id="293" r:id="rId20"/>
    <p:sldId id="294" r:id="rId21"/>
    <p:sldId id="295" r:id="rId22"/>
    <p:sldId id="273" r:id="rId23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96092" autoAdjust="0"/>
  </p:normalViewPr>
  <p:slideViewPr>
    <p:cSldViewPr snapToGrid="0" snapToObjects="1">
      <p:cViewPr>
        <p:scale>
          <a:sx n="90" d="100"/>
          <a:sy n="90" d="100"/>
        </p:scale>
        <p:origin x="636" y="-264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8C938F-CB36-44A6-B4D3-43C2FF683355}" type="doc">
      <dgm:prSet loTypeId="urn:microsoft.com/office/officeart/2005/8/layout/vList6" loCatId="process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en-US"/>
        </a:p>
      </dgm:t>
    </dgm:pt>
    <dgm:pt modelId="{8DE04C41-2F4D-4967-8384-B873E0F516BF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sz="24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Países</a:t>
          </a:r>
          <a:r>
            <a: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de </a:t>
          </a:r>
          <a:r>
            <a:rPr lang="en-US" sz="24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tradición</a:t>
          </a:r>
          <a:r>
            <a: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24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jurídica</a:t>
          </a:r>
          <a:r>
            <a: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24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romanista</a:t>
          </a:r>
          <a:r>
            <a: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en-US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FBE6024-08CD-4793-8A39-6C80DA4EFF0B}" type="parTrans" cxnId="{C0A35D93-B9F4-4600-A8CE-0BEC4B45A0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576CB9A-5CA5-46D1-89DF-7CB64F2828F2}" type="sibTrans" cxnId="{C0A35D93-B9F4-4600-A8CE-0BEC4B45A0F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5586648-2EF6-4213-8389-F272FC8271F4}">
      <dgm:prSet phldrT="[Text]" custT="1"/>
      <dgm:spPr>
        <a:solidFill>
          <a:schemeClr val="accent3">
            <a:alpha val="90000"/>
          </a:schemeClr>
        </a:solidFill>
      </dgm:spPr>
      <dgm:t>
        <a:bodyPr/>
        <a:lstStyle/>
        <a:p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Aprobación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del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tratado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por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el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Poder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Legislativo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en-US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1F482B8-F838-4E54-8D1B-E0823BA0CA3A}" type="parTrans" cxnId="{8BDF7000-DAE6-4801-9E11-4429FDABA36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5268F35-8228-411E-A8AD-5EF40EF7C599}" type="sibTrans" cxnId="{8BDF7000-DAE6-4801-9E11-4429FDABA36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8405975-0911-420C-9CAE-3D99B5679F85}">
      <dgm:prSet phldrT="[Text]" custT="1"/>
      <dgm:spPr>
        <a:solidFill>
          <a:schemeClr val="accent3">
            <a:alpha val="90000"/>
          </a:schemeClr>
        </a:solidFill>
      </dgm:spPr>
      <dgm:t>
        <a:bodyPr/>
        <a:lstStyle/>
        <a:p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El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acta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de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ratificación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se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remite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al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Ejecutivo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para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su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promulgación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en-US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97BCA1C-4353-4340-8202-7DBFC7C4B5D3}" type="parTrans" cxnId="{CC0738A8-81CC-4D9B-BB74-D412D124206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76F7B68-B5BD-4E3E-B299-899022EC52D0}" type="sibTrans" cxnId="{CC0738A8-81CC-4D9B-BB74-D412D124206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356B0F5-06D6-4E1B-9FEA-428AF2506FDF}">
      <dgm:prSet phldrT="[Text]" custT="1"/>
      <dgm:spPr>
        <a:noFill/>
        <a:ln>
          <a:solidFill>
            <a:schemeClr val="tx1"/>
          </a:solidFill>
        </a:ln>
      </dgm:spPr>
      <dgm:t>
        <a:bodyPr/>
        <a:lstStyle/>
        <a:p>
          <a:r>
            <a:rPr lang="en-US" sz="24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Países</a:t>
          </a:r>
          <a:r>
            <a: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de derecho </a:t>
          </a:r>
          <a:r>
            <a:rPr lang="en-US" sz="24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consuetudina-rio</a:t>
          </a:r>
          <a:r>
            <a: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y </a:t>
          </a:r>
          <a:r>
            <a:rPr lang="en-US" sz="24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otros</a:t>
          </a:r>
          <a:r>
            <a: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24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sistemas</a:t>
          </a:r>
          <a:endParaRPr lang="en-US" sz="2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DB48C94-7315-4204-AA9C-B295EDC744E4}" type="parTrans" cxnId="{13CAA215-6A70-4332-8DB3-AB30D5B1EB6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1CED40E-B44D-4AAC-9FF8-3B79BA02A807}" type="sibTrans" cxnId="{13CAA215-6A70-4332-8DB3-AB30D5B1EB6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38AD4F5-431B-4FCB-8D37-913D62EA39E6}">
      <dgm:prSet phldrT="[Text]" custT="1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Decreto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del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Ejecutivo</a:t>
          </a:r>
          <a:endParaRPr lang="en-US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9AEF4AE-AD97-4EB2-8728-B5A7C5530A33}" type="parTrans" cxnId="{8803977B-1820-4155-840B-9522532F7EF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21D5AB4-E0B9-4917-8DB9-507A2ED14CE5}" type="sibTrans" cxnId="{8803977B-1820-4155-840B-9522532F7EF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4B3B6C6-7441-4736-9C01-DD5090EAF4B4}">
      <dgm:prSet custT="1"/>
      <dgm:spPr>
        <a:solidFill>
          <a:srgbClr val="00B0F0">
            <a:alpha val="90000"/>
          </a:srgbClr>
        </a:solidFill>
      </dgm:spPr>
      <dgm:t>
        <a:bodyPr/>
        <a:lstStyle/>
        <a:p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El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Parlamento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puede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desempeñar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una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función</a:t>
          </a:r>
          <a:r>
            <a: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consultiva</a:t>
          </a:r>
          <a:endParaRPr lang="en-US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5192060-DEA2-426F-A81E-EC48B3E102F1}" type="parTrans" cxnId="{F4AA29FC-6F81-4920-ADAA-F8F60E33F1A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1F3589C-14B7-460C-881A-4C898A12354C}" type="sibTrans" cxnId="{F4AA29FC-6F81-4920-ADAA-F8F60E33F1A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BD0C36E-3398-4748-AA78-19638584DC3C}">
      <dgm:prSet phldrT="[Text]" custT="1"/>
      <dgm:spPr>
        <a:solidFill>
          <a:schemeClr val="accent3">
            <a:alpha val="90000"/>
          </a:schemeClr>
        </a:solidFill>
      </dgm:spPr>
      <dgm:t>
        <a:bodyPr/>
        <a:lstStyle/>
        <a:p>
          <a:endParaRPr lang="en-US" sz="1600" dirty="0">
            <a:solidFill>
              <a:schemeClr val="tx1"/>
            </a:solidFill>
          </a:endParaRPr>
        </a:p>
      </dgm:t>
    </dgm:pt>
    <dgm:pt modelId="{9D2E0D59-54CA-44B9-9EB2-3331688D5249}" type="parTrans" cxnId="{F319C0FB-7257-4D9D-81AF-9C70CA93DCD7}">
      <dgm:prSet/>
      <dgm:spPr/>
      <dgm:t>
        <a:bodyPr/>
        <a:lstStyle/>
        <a:p>
          <a:endParaRPr lang="en-US"/>
        </a:p>
      </dgm:t>
    </dgm:pt>
    <dgm:pt modelId="{558591A0-AA99-4BFA-81CF-5116DFA5EE5D}" type="sibTrans" cxnId="{F319C0FB-7257-4D9D-81AF-9C70CA93DCD7}">
      <dgm:prSet/>
      <dgm:spPr/>
      <dgm:t>
        <a:bodyPr/>
        <a:lstStyle/>
        <a:p>
          <a:endParaRPr lang="en-US"/>
        </a:p>
      </dgm:t>
    </dgm:pt>
    <dgm:pt modelId="{C881C5D6-F642-454B-84F4-2A46566ECD6D}">
      <dgm:prSet phldrT="[Text]" custT="1"/>
      <dgm:spPr>
        <a:solidFill>
          <a:srgbClr val="00B0F0">
            <a:alpha val="90000"/>
          </a:srgbClr>
        </a:solidFill>
      </dgm:spPr>
      <dgm:t>
        <a:bodyPr/>
        <a:lstStyle/>
        <a:p>
          <a:endParaRPr lang="en-US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9202A8D-C7DC-4D58-8740-283608EEC27D}" type="parTrans" cxnId="{A24B1842-58A1-4BCD-8BB5-787A179D7A87}">
      <dgm:prSet/>
      <dgm:spPr/>
      <dgm:t>
        <a:bodyPr/>
        <a:lstStyle/>
        <a:p>
          <a:endParaRPr lang="en-US"/>
        </a:p>
      </dgm:t>
    </dgm:pt>
    <dgm:pt modelId="{925941B3-D803-4EC1-8034-08197C078B7E}" type="sibTrans" cxnId="{A24B1842-58A1-4BCD-8BB5-787A179D7A87}">
      <dgm:prSet/>
      <dgm:spPr/>
      <dgm:t>
        <a:bodyPr/>
        <a:lstStyle/>
        <a:p>
          <a:endParaRPr lang="en-US"/>
        </a:p>
      </dgm:t>
    </dgm:pt>
    <dgm:pt modelId="{EA6F13E1-160A-4217-851A-738212CBB2E9}" type="pres">
      <dgm:prSet presAssocID="{E78C938F-CB36-44A6-B4D3-43C2FF68335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74DC8DD-0229-4109-978B-FE29ABF7F0B4}" type="pres">
      <dgm:prSet presAssocID="{8DE04C41-2F4D-4967-8384-B873E0F516BF}" presName="linNode" presStyleCnt="0"/>
      <dgm:spPr/>
    </dgm:pt>
    <dgm:pt modelId="{843B7132-2DBA-4B11-921D-927CA7F52FC4}" type="pres">
      <dgm:prSet presAssocID="{8DE04C41-2F4D-4967-8384-B873E0F516BF}" presName="parentShp" presStyleLbl="node1" presStyleIdx="0" presStyleCnt="2" custLinFactNeighborX="0" custLinFactNeighborY="-22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19DC4A-8E52-45D8-98CD-1912ECE331F7}" type="pres">
      <dgm:prSet presAssocID="{8DE04C41-2F4D-4967-8384-B873E0F516BF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28868F-5658-4183-B18E-346AF1B259ED}" type="pres">
      <dgm:prSet presAssocID="{8576CB9A-5CA5-46D1-89DF-7CB64F2828F2}" presName="spacing" presStyleCnt="0"/>
      <dgm:spPr/>
    </dgm:pt>
    <dgm:pt modelId="{77A11429-0A24-463A-914E-CEDBD0D521A5}" type="pres">
      <dgm:prSet presAssocID="{A356B0F5-06D6-4E1B-9FEA-428AF2506FDF}" presName="linNode" presStyleCnt="0"/>
      <dgm:spPr/>
    </dgm:pt>
    <dgm:pt modelId="{0FC07A0C-F927-4AD3-87D7-3950E215D7E2}" type="pres">
      <dgm:prSet presAssocID="{A356B0F5-06D6-4E1B-9FEA-428AF2506FDF}" presName="parentShp" presStyleLbl="node1" presStyleIdx="1" presStyleCnt="2" custLinFactNeighborX="0" custLinFactNeighborY="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37BEEC-722C-45D6-A88F-F000CA195BC2}" type="pres">
      <dgm:prSet presAssocID="{A356B0F5-06D6-4E1B-9FEA-428AF2506FDF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EE432E7-B830-475C-95CB-02D07564AC07}" type="presOf" srcId="{A356B0F5-06D6-4E1B-9FEA-428AF2506FDF}" destId="{0FC07A0C-F927-4AD3-87D7-3950E215D7E2}" srcOrd="0" destOrd="0" presId="urn:microsoft.com/office/officeart/2005/8/layout/vList6"/>
    <dgm:cxn modelId="{CC0738A8-81CC-4D9B-BB74-D412D1242060}" srcId="{8DE04C41-2F4D-4967-8384-B873E0F516BF}" destId="{D8405975-0911-420C-9CAE-3D99B5679F85}" srcOrd="2" destOrd="0" parTransId="{B97BCA1C-4353-4340-8202-7DBFC7C4B5D3}" sibTransId="{E76F7B68-B5BD-4E3E-B299-899022EC52D0}"/>
    <dgm:cxn modelId="{F319C0FB-7257-4D9D-81AF-9C70CA93DCD7}" srcId="{8DE04C41-2F4D-4967-8384-B873E0F516BF}" destId="{DBD0C36E-3398-4748-AA78-19638584DC3C}" srcOrd="0" destOrd="0" parTransId="{9D2E0D59-54CA-44B9-9EB2-3331688D5249}" sibTransId="{558591A0-AA99-4BFA-81CF-5116DFA5EE5D}"/>
    <dgm:cxn modelId="{7D3B2A4C-50A4-4521-A70A-0201B4FE7A1C}" type="presOf" srcId="{8DE04C41-2F4D-4967-8384-B873E0F516BF}" destId="{843B7132-2DBA-4B11-921D-927CA7F52FC4}" srcOrd="0" destOrd="0" presId="urn:microsoft.com/office/officeart/2005/8/layout/vList6"/>
    <dgm:cxn modelId="{9EE8C456-B122-458E-8126-5F1860F178BA}" type="presOf" srcId="{E78C938F-CB36-44A6-B4D3-43C2FF683355}" destId="{EA6F13E1-160A-4217-851A-738212CBB2E9}" srcOrd="0" destOrd="0" presId="urn:microsoft.com/office/officeart/2005/8/layout/vList6"/>
    <dgm:cxn modelId="{13CAA215-6A70-4332-8DB3-AB30D5B1EB6D}" srcId="{E78C938F-CB36-44A6-B4D3-43C2FF683355}" destId="{A356B0F5-06D6-4E1B-9FEA-428AF2506FDF}" srcOrd="1" destOrd="0" parTransId="{EDB48C94-7315-4204-AA9C-B295EDC744E4}" sibTransId="{41CED40E-B44D-4AAC-9FF8-3B79BA02A807}"/>
    <dgm:cxn modelId="{A24B1842-58A1-4BCD-8BB5-787A179D7A87}" srcId="{A356B0F5-06D6-4E1B-9FEA-428AF2506FDF}" destId="{C881C5D6-F642-454B-84F4-2A46566ECD6D}" srcOrd="0" destOrd="0" parTransId="{39202A8D-C7DC-4D58-8740-283608EEC27D}" sibTransId="{925941B3-D803-4EC1-8034-08197C078B7E}"/>
    <dgm:cxn modelId="{F4AA29FC-6F81-4920-ADAA-F8F60E33F1A5}" srcId="{A356B0F5-06D6-4E1B-9FEA-428AF2506FDF}" destId="{24B3B6C6-7441-4736-9C01-DD5090EAF4B4}" srcOrd="2" destOrd="0" parTransId="{45192060-DEA2-426F-A81E-EC48B3E102F1}" sibTransId="{61F3589C-14B7-460C-881A-4C898A12354C}"/>
    <dgm:cxn modelId="{0F3095F7-9BAD-4BD2-B214-3E01D839A2D2}" type="presOf" srcId="{B38AD4F5-431B-4FCB-8D37-913D62EA39E6}" destId="{2137BEEC-722C-45D6-A88F-F000CA195BC2}" srcOrd="0" destOrd="1" presId="urn:microsoft.com/office/officeart/2005/8/layout/vList6"/>
    <dgm:cxn modelId="{C0A35D93-B9F4-4600-A8CE-0BEC4B45A0F5}" srcId="{E78C938F-CB36-44A6-B4D3-43C2FF683355}" destId="{8DE04C41-2F4D-4967-8384-B873E0F516BF}" srcOrd="0" destOrd="0" parTransId="{1FBE6024-08CD-4793-8A39-6C80DA4EFF0B}" sibTransId="{8576CB9A-5CA5-46D1-89DF-7CB64F2828F2}"/>
    <dgm:cxn modelId="{28E0E6D1-3A08-47EE-B379-6422D6579EDE}" type="presOf" srcId="{24B3B6C6-7441-4736-9C01-DD5090EAF4B4}" destId="{2137BEEC-722C-45D6-A88F-F000CA195BC2}" srcOrd="0" destOrd="2" presId="urn:microsoft.com/office/officeart/2005/8/layout/vList6"/>
    <dgm:cxn modelId="{D54D6901-6C37-49DC-95A0-7EE352E47F48}" type="presOf" srcId="{D8405975-0911-420C-9CAE-3D99B5679F85}" destId="{3019DC4A-8E52-45D8-98CD-1912ECE331F7}" srcOrd="0" destOrd="2" presId="urn:microsoft.com/office/officeart/2005/8/layout/vList6"/>
    <dgm:cxn modelId="{8BDF7000-DAE6-4801-9E11-4429FDABA364}" srcId="{8DE04C41-2F4D-4967-8384-B873E0F516BF}" destId="{B5586648-2EF6-4213-8389-F272FC8271F4}" srcOrd="1" destOrd="0" parTransId="{F1F482B8-F838-4E54-8D1B-E0823BA0CA3A}" sibTransId="{F5268F35-8228-411E-A8AD-5EF40EF7C599}"/>
    <dgm:cxn modelId="{BC3E3DFB-F640-4F34-A3BE-DD6DC5A8FE7D}" type="presOf" srcId="{DBD0C36E-3398-4748-AA78-19638584DC3C}" destId="{3019DC4A-8E52-45D8-98CD-1912ECE331F7}" srcOrd="0" destOrd="0" presId="urn:microsoft.com/office/officeart/2005/8/layout/vList6"/>
    <dgm:cxn modelId="{8803977B-1820-4155-840B-9522532F7EFD}" srcId="{A356B0F5-06D6-4E1B-9FEA-428AF2506FDF}" destId="{B38AD4F5-431B-4FCB-8D37-913D62EA39E6}" srcOrd="1" destOrd="0" parTransId="{F9AEF4AE-AD97-4EB2-8728-B5A7C5530A33}" sibTransId="{A21D5AB4-E0B9-4917-8DB9-507A2ED14CE5}"/>
    <dgm:cxn modelId="{29CF5A10-96F2-437D-9159-06062EA15C12}" type="presOf" srcId="{C881C5D6-F642-454B-84F4-2A46566ECD6D}" destId="{2137BEEC-722C-45D6-A88F-F000CA195BC2}" srcOrd="0" destOrd="0" presId="urn:microsoft.com/office/officeart/2005/8/layout/vList6"/>
    <dgm:cxn modelId="{23F20BBD-FA3B-44FC-A746-4BFD9425F888}" type="presOf" srcId="{B5586648-2EF6-4213-8389-F272FC8271F4}" destId="{3019DC4A-8E52-45D8-98CD-1912ECE331F7}" srcOrd="0" destOrd="1" presId="urn:microsoft.com/office/officeart/2005/8/layout/vList6"/>
    <dgm:cxn modelId="{453BEAF8-A3CE-4A8F-92F3-AF5C356B5303}" type="presParOf" srcId="{EA6F13E1-160A-4217-851A-738212CBB2E9}" destId="{074DC8DD-0229-4109-978B-FE29ABF7F0B4}" srcOrd="0" destOrd="0" presId="urn:microsoft.com/office/officeart/2005/8/layout/vList6"/>
    <dgm:cxn modelId="{C6A8C3C9-BE13-4CAA-9D1A-DDF87B7BB7A5}" type="presParOf" srcId="{074DC8DD-0229-4109-978B-FE29ABF7F0B4}" destId="{843B7132-2DBA-4B11-921D-927CA7F52FC4}" srcOrd="0" destOrd="0" presId="urn:microsoft.com/office/officeart/2005/8/layout/vList6"/>
    <dgm:cxn modelId="{722766A6-BF3E-4C51-B565-E072F1DB226F}" type="presParOf" srcId="{074DC8DD-0229-4109-978B-FE29ABF7F0B4}" destId="{3019DC4A-8E52-45D8-98CD-1912ECE331F7}" srcOrd="1" destOrd="0" presId="urn:microsoft.com/office/officeart/2005/8/layout/vList6"/>
    <dgm:cxn modelId="{493FFA4B-31FE-4E97-9820-95C86FCE517B}" type="presParOf" srcId="{EA6F13E1-160A-4217-851A-738212CBB2E9}" destId="{1628868F-5658-4183-B18E-346AF1B259ED}" srcOrd="1" destOrd="0" presId="urn:microsoft.com/office/officeart/2005/8/layout/vList6"/>
    <dgm:cxn modelId="{E1CEAE24-8A32-4686-8B0E-638B43A28735}" type="presParOf" srcId="{EA6F13E1-160A-4217-851A-738212CBB2E9}" destId="{77A11429-0A24-463A-914E-CEDBD0D521A5}" srcOrd="2" destOrd="0" presId="urn:microsoft.com/office/officeart/2005/8/layout/vList6"/>
    <dgm:cxn modelId="{AA05EA4A-2829-4222-B902-3AA266DA9AA4}" type="presParOf" srcId="{77A11429-0A24-463A-914E-CEDBD0D521A5}" destId="{0FC07A0C-F927-4AD3-87D7-3950E215D7E2}" srcOrd="0" destOrd="0" presId="urn:microsoft.com/office/officeart/2005/8/layout/vList6"/>
    <dgm:cxn modelId="{579D1A1A-D98F-4B5F-A2EE-C06C8E503281}" type="presParOf" srcId="{77A11429-0A24-463A-914E-CEDBD0D521A5}" destId="{2137BEEC-722C-45D6-A88F-F000CA195BC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F41551-71FC-49D8-8BB6-8DF18083DE21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</dgm:pt>
    <dgm:pt modelId="{865B3F2E-276C-4B1F-BCA5-49FAA5B0EA0D}">
      <dgm:prSet phldrT="[Text]"/>
      <dgm:spPr/>
      <dgm:t>
        <a:bodyPr/>
        <a:lstStyle/>
        <a:p>
          <a:r>
            <a:rPr lang="fr-CH" dirty="0" smtClean="0"/>
            <a:t>El </a:t>
          </a:r>
          <a:r>
            <a:rPr lang="fr-CH" dirty="0" err="1" smtClean="0"/>
            <a:t>Ejecutivo</a:t>
          </a:r>
          <a:endParaRPr lang="en-GB" dirty="0"/>
        </a:p>
      </dgm:t>
    </dgm:pt>
    <dgm:pt modelId="{961679ED-6B65-475F-9592-4720A457B331}" type="parTrans" cxnId="{F31DBA6C-0DFD-4166-AC1D-D5727ABDE3B1}">
      <dgm:prSet/>
      <dgm:spPr/>
      <dgm:t>
        <a:bodyPr/>
        <a:lstStyle/>
        <a:p>
          <a:endParaRPr lang="en-GB"/>
        </a:p>
      </dgm:t>
    </dgm:pt>
    <dgm:pt modelId="{9B954532-76C5-45DD-BA18-5A153CD3E6D7}" type="sibTrans" cxnId="{F31DBA6C-0DFD-4166-AC1D-D5727ABDE3B1}">
      <dgm:prSet/>
      <dgm:spPr/>
      <dgm:t>
        <a:bodyPr/>
        <a:lstStyle/>
        <a:p>
          <a:endParaRPr lang="en-GB"/>
        </a:p>
      </dgm:t>
    </dgm:pt>
    <dgm:pt modelId="{E6DE2777-359F-4D48-805A-68D2D8ADD4B2}">
      <dgm:prSet phldrT="[Text]"/>
      <dgm:spPr/>
      <dgm:t>
        <a:bodyPr/>
        <a:lstStyle/>
        <a:p>
          <a:r>
            <a:rPr lang="fr-CH" dirty="0" smtClean="0"/>
            <a:t>El </a:t>
          </a:r>
          <a:r>
            <a:rPr lang="fr-CH" dirty="0" err="1" smtClean="0"/>
            <a:t>Parlamento</a:t>
          </a:r>
          <a:endParaRPr lang="en-GB" dirty="0"/>
        </a:p>
      </dgm:t>
    </dgm:pt>
    <dgm:pt modelId="{3EE2979D-5533-4B9E-9959-BC90A7B12B34}" type="parTrans" cxnId="{31580E85-AA66-466D-B681-8FF001A3E6F8}">
      <dgm:prSet/>
      <dgm:spPr/>
      <dgm:t>
        <a:bodyPr/>
        <a:lstStyle/>
        <a:p>
          <a:endParaRPr lang="en-GB"/>
        </a:p>
      </dgm:t>
    </dgm:pt>
    <dgm:pt modelId="{C78D18D2-56EB-4A32-B197-314B79019396}" type="sibTrans" cxnId="{31580E85-AA66-466D-B681-8FF001A3E6F8}">
      <dgm:prSet/>
      <dgm:spPr/>
      <dgm:t>
        <a:bodyPr/>
        <a:lstStyle/>
        <a:p>
          <a:endParaRPr lang="en-GB"/>
        </a:p>
      </dgm:t>
    </dgm:pt>
    <dgm:pt modelId="{A013B373-292D-4CEE-9023-682416FB87F0}">
      <dgm:prSet phldrT="[Text]"/>
      <dgm:spPr/>
      <dgm:t>
        <a:bodyPr/>
        <a:lstStyle/>
        <a:p>
          <a:r>
            <a:rPr lang="fr-CH" dirty="0" smtClean="0"/>
            <a:t>La </a:t>
          </a:r>
          <a:r>
            <a:rPr lang="fr-CH" dirty="0" err="1" smtClean="0"/>
            <a:t>sociedad</a:t>
          </a:r>
          <a:r>
            <a:rPr lang="fr-CH" dirty="0" smtClean="0"/>
            <a:t> civil </a:t>
          </a:r>
          <a:endParaRPr lang="en-GB" dirty="0"/>
        </a:p>
      </dgm:t>
    </dgm:pt>
    <dgm:pt modelId="{CD73C892-0E20-4D4D-A739-8F580627BD7B}" type="parTrans" cxnId="{59A05E13-4328-4D4C-9CF0-5907EE59CD84}">
      <dgm:prSet/>
      <dgm:spPr/>
      <dgm:t>
        <a:bodyPr/>
        <a:lstStyle/>
        <a:p>
          <a:endParaRPr lang="en-GB"/>
        </a:p>
      </dgm:t>
    </dgm:pt>
    <dgm:pt modelId="{81560E52-74B7-4F45-B208-312C62CAF9FB}" type="sibTrans" cxnId="{59A05E13-4328-4D4C-9CF0-5907EE59CD84}">
      <dgm:prSet/>
      <dgm:spPr/>
      <dgm:t>
        <a:bodyPr/>
        <a:lstStyle/>
        <a:p>
          <a:endParaRPr lang="en-GB"/>
        </a:p>
      </dgm:t>
    </dgm:pt>
    <dgm:pt modelId="{A0A0916C-76E5-4791-9ED3-95F1854CB8FC}">
      <dgm:prSet phldrT="[Text]"/>
      <dgm:spPr/>
      <dgm:t>
        <a:bodyPr/>
        <a:lstStyle/>
        <a:p>
          <a:r>
            <a:rPr lang="fr-CH" dirty="0" smtClean="0"/>
            <a:t>Las </a:t>
          </a:r>
          <a:r>
            <a:rPr lang="fr-CH" dirty="0" err="1" smtClean="0"/>
            <a:t>instituciones</a:t>
          </a:r>
          <a:r>
            <a:rPr lang="fr-CH" dirty="0" smtClean="0"/>
            <a:t> </a:t>
          </a:r>
          <a:r>
            <a:rPr lang="fr-CH" dirty="0" err="1" smtClean="0"/>
            <a:t>nacionales</a:t>
          </a:r>
          <a:r>
            <a:rPr lang="fr-CH" dirty="0" smtClean="0"/>
            <a:t> de </a:t>
          </a:r>
          <a:r>
            <a:rPr lang="fr-CH" dirty="0" err="1" smtClean="0"/>
            <a:t>derechos</a:t>
          </a:r>
          <a:r>
            <a:rPr lang="fr-CH" dirty="0" smtClean="0"/>
            <a:t> </a:t>
          </a:r>
          <a:r>
            <a:rPr lang="fr-CH" dirty="0" err="1" smtClean="0"/>
            <a:t>humanos</a:t>
          </a:r>
          <a:endParaRPr lang="en-GB" dirty="0"/>
        </a:p>
      </dgm:t>
    </dgm:pt>
    <dgm:pt modelId="{49B578D1-27CC-4047-9806-4216362BE027}" type="parTrans" cxnId="{04788BE6-28F6-4642-B107-8A97D9084260}">
      <dgm:prSet/>
      <dgm:spPr/>
      <dgm:t>
        <a:bodyPr/>
        <a:lstStyle/>
        <a:p>
          <a:endParaRPr lang="en-GB"/>
        </a:p>
      </dgm:t>
    </dgm:pt>
    <dgm:pt modelId="{AA07698C-304D-4E42-BF2C-2904B3751098}" type="sibTrans" cxnId="{04788BE6-28F6-4642-B107-8A97D9084260}">
      <dgm:prSet/>
      <dgm:spPr/>
      <dgm:t>
        <a:bodyPr/>
        <a:lstStyle/>
        <a:p>
          <a:endParaRPr lang="en-GB"/>
        </a:p>
      </dgm:t>
    </dgm:pt>
    <dgm:pt modelId="{770CF119-C288-4CD0-B924-1EB133DA0318}">
      <dgm:prSet phldrT="[Text]"/>
      <dgm:spPr/>
      <dgm:t>
        <a:bodyPr/>
        <a:lstStyle/>
        <a:p>
          <a:r>
            <a:rPr lang="fr-CH" dirty="0" smtClean="0"/>
            <a:t>El </a:t>
          </a:r>
          <a:r>
            <a:rPr lang="fr-CH" dirty="0" err="1" smtClean="0"/>
            <a:t>Equipo</a:t>
          </a:r>
          <a:r>
            <a:rPr lang="fr-CH" dirty="0" smtClean="0"/>
            <a:t> de las </a:t>
          </a:r>
          <a:r>
            <a:rPr lang="fr-CH" dirty="0" err="1" smtClean="0"/>
            <a:t>Naciones</a:t>
          </a:r>
          <a:r>
            <a:rPr lang="fr-CH" dirty="0" smtClean="0"/>
            <a:t> </a:t>
          </a:r>
          <a:r>
            <a:rPr lang="fr-CH" dirty="0" err="1" smtClean="0"/>
            <a:t>Unidas</a:t>
          </a:r>
          <a:r>
            <a:rPr lang="fr-CH" dirty="0" smtClean="0"/>
            <a:t> en el </a:t>
          </a:r>
          <a:r>
            <a:rPr lang="fr-CH" dirty="0" err="1" smtClean="0"/>
            <a:t>país</a:t>
          </a:r>
          <a:endParaRPr lang="en-GB" dirty="0"/>
        </a:p>
      </dgm:t>
    </dgm:pt>
    <dgm:pt modelId="{06EB46E7-A211-454D-BFD3-4524E41ED01B}" type="parTrans" cxnId="{9E17F49C-7BA9-4D15-847C-4DD9695FE591}">
      <dgm:prSet/>
      <dgm:spPr/>
      <dgm:t>
        <a:bodyPr/>
        <a:lstStyle/>
        <a:p>
          <a:endParaRPr lang="en-GB"/>
        </a:p>
      </dgm:t>
    </dgm:pt>
    <dgm:pt modelId="{0F62273A-E1CB-4BAD-9A70-7CC2F30BF136}" type="sibTrans" cxnId="{9E17F49C-7BA9-4D15-847C-4DD9695FE591}">
      <dgm:prSet/>
      <dgm:spPr/>
      <dgm:t>
        <a:bodyPr/>
        <a:lstStyle/>
        <a:p>
          <a:endParaRPr lang="en-GB"/>
        </a:p>
      </dgm:t>
    </dgm:pt>
    <dgm:pt modelId="{F26447AD-174C-433B-9A1A-B582392D6CD7}" type="pres">
      <dgm:prSet presAssocID="{F1F41551-71FC-49D8-8BB6-8DF18083DE21}" presName="cycle" presStyleCnt="0">
        <dgm:presLayoutVars>
          <dgm:dir/>
          <dgm:resizeHandles val="exact"/>
        </dgm:presLayoutVars>
      </dgm:prSet>
      <dgm:spPr/>
    </dgm:pt>
    <dgm:pt modelId="{9C23C5BE-70F8-4E73-A9D5-2177B534E145}" type="pres">
      <dgm:prSet presAssocID="{865B3F2E-276C-4B1F-BCA5-49FAA5B0EA0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37A3C7-CAEE-4E98-A8A2-529F5ABFB94C}" type="pres">
      <dgm:prSet presAssocID="{865B3F2E-276C-4B1F-BCA5-49FAA5B0EA0D}" presName="spNode" presStyleCnt="0"/>
      <dgm:spPr/>
    </dgm:pt>
    <dgm:pt modelId="{DF382D58-81FB-4436-8FFC-67281B50E079}" type="pres">
      <dgm:prSet presAssocID="{9B954532-76C5-45DD-BA18-5A153CD3E6D7}" presName="sibTrans" presStyleLbl="sibTrans1D1" presStyleIdx="0" presStyleCnt="5"/>
      <dgm:spPr/>
      <dgm:t>
        <a:bodyPr/>
        <a:lstStyle/>
        <a:p>
          <a:endParaRPr lang="en-GB"/>
        </a:p>
      </dgm:t>
    </dgm:pt>
    <dgm:pt modelId="{5B7A0CA6-1356-48D6-ACAB-712EE3833507}" type="pres">
      <dgm:prSet presAssocID="{E6DE2777-359F-4D48-805A-68D2D8ADD4B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4841FB-D602-41B6-A161-52850948B6F7}" type="pres">
      <dgm:prSet presAssocID="{E6DE2777-359F-4D48-805A-68D2D8ADD4B2}" presName="spNode" presStyleCnt="0"/>
      <dgm:spPr/>
    </dgm:pt>
    <dgm:pt modelId="{CB620C58-0885-4C54-968F-F7A2651E0A1E}" type="pres">
      <dgm:prSet presAssocID="{C78D18D2-56EB-4A32-B197-314B79019396}" presName="sibTrans" presStyleLbl="sibTrans1D1" presStyleIdx="1" presStyleCnt="5"/>
      <dgm:spPr/>
      <dgm:t>
        <a:bodyPr/>
        <a:lstStyle/>
        <a:p>
          <a:endParaRPr lang="en-GB"/>
        </a:p>
      </dgm:t>
    </dgm:pt>
    <dgm:pt modelId="{0A06C7A6-A27D-4D65-A99E-BA01B5DF83BF}" type="pres">
      <dgm:prSet presAssocID="{A013B373-292D-4CEE-9023-682416FB87F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2C5215-DB8C-4FF6-82A7-CE4718E5A1BD}" type="pres">
      <dgm:prSet presAssocID="{A013B373-292D-4CEE-9023-682416FB87F0}" presName="spNode" presStyleCnt="0"/>
      <dgm:spPr/>
    </dgm:pt>
    <dgm:pt modelId="{F4019AB1-7D55-45DB-A5E3-8D5B092032B8}" type="pres">
      <dgm:prSet presAssocID="{81560E52-74B7-4F45-B208-312C62CAF9FB}" presName="sibTrans" presStyleLbl="sibTrans1D1" presStyleIdx="2" presStyleCnt="5"/>
      <dgm:spPr/>
      <dgm:t>
        <a:bodyPr/>
        <a:lstStyle/>
        <a:p>
          <a:endParaRPr lang="en-GB"/>
        </a:p>
      </dgm:t>
    </dgm:pt>
    <dgm:pt modelId="{E0616B49-A75B-4637-9A4D-53BA5085A828}" type="pres">
      <dgm:prSet presAssocID="{A0A0916C-76E5-4791-9ED3-95F1854CB8F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D06251-3D2A-43D7-B024-D68DCA1B08B1}" type="pres">
      <dgm:prSet presAssocID="{A0A0916C-76E5-4791-9ED3-95F1854CB8FC}" presName="spNode" presStyleCnt="0"/>
      <dgm:spPr/>
    </dgm:pt>
    <dgm:pt modelId="{5CF98FF0-98BF-49F3-8AAE-38268AFF87C4}" type="pres">
      <dgm:prSet presAssocID="{AA07698C-304D-4E42-BF2C-2904B3751098}" presName="sibTrans" presStyleLbl="sibTrans1D1" presStyleIdx="3" presStyleCnt="5"/>
      <dgm:spPr/>
      <dgm:t>
        <a:bodyPr/>
        <a:lstStyle/>
        <a:p>
          <a:endParaRPr lang="en-GB"/>
        </a:p>
      </dgm:t>
    </dgm:pt>
    <dgm:pt modelId="{B70328F4-D46E-4260-8F0F-075723312988}" type="pres">
      <dgm:prSet presAssocID="{770CF119-C288-4CD0-B924-1EB133DA031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B38BC45-A0A6-40FA-BA33-13CB0D73517C}" type="pres">
      <dgm:prSet presAssocID="{770CF119-C288-4CD0-B924-1EB133DA0318}" presName="spNode" presStyleCnt="0"/>
      <dgm:spPr/>
    </dgm:pt>
    <dgm:pt modelId="{F9A698D6-E2B6-475E-AA2D-047CE6EF06D4}" type="pres">
      <dgm:prSet presAssocID="{0F62273A-E1CB-4BAD-9A70-7CC2F30BF136}" presName="sibTrans" presStyleLbl="sibTrans1D1" presStyleIdx="4" presStyleCnt="5"/>
      <dgm:spPr/>
      <dgm:t>
        <a:bodyPr/>
        <a:lstStyle/>
        <a:p>
          <a:endParaRPr lang="en-GB"/>
        </a:p>
      </dgm:t>
    </dgm:pt>
  </dgm:ptLst>
  <dgm:cxnLst>
    <dgm:cxn modelId="{DB11F645-5FF8-49B3-8AF7-F6FDB06083DB}" type="presOf" srcId="{A013B373-292D-4CEE-9023-682416FB87F0}" destId="{0A06C7A6-A27D-4D65-A99E-BA01B5DF83BF}" srcOrd="0" destOrd="0" presId="urn:microsoft.com/office/officeart/2005/8/layout/cycle6"/>
    <dgm:cxn modelId="{9E17F49C-7BA9-4D15-847C-4DD9695FE591}" srcId="{F1F41551-71FC-49D8-8BB6-8DF18083DE21}" destId="{770CF119-C288-4CD0-B924-1EB133DA0318}" srcOrd="4" destOrd="0" parTransId="{06EB46E7-A211-454D-BFD3-4524E41ED01B}" sibTransId="{0F62273A-E1CB-4BAD-9A70-7CC2F30BF136}"/>
    <dgm:cxn modelId="{7EE48698-6585-4557-826F-4B45E9B18675}" type="presOf" srcId="{0F62273A-E1CB-4BAD-9A70-7CC2F30BF136}" destId="{F9A698D6-E2B6-475E-AA2D-047CE6EF06D4}" srcOrd="0" destOrd="0" presId="urn:microsoft.com/office/officeart/2005/8/layout/cycle6"/>
    <dgm:cxn modelId="{E72F7E9D-3681-46E9-B329-C544400F0495}" type="presOf" srcId="{AA07698C-304D-4E42-BF2C-2904B3751098}" destId="{5CF98FF0-98BF-49F3-8AAE-38268AFF87C4}" srcOrd="0" destOrd="0" presId="urn:microsoft.com/office/officeart/2005/8/layout/cycle6"/>
    <dgm:cxn modelId="{04788BE6-28F6-4642-B107-8A97D9084260}" srcId="{F1F41551-71FC-49D8-8BB6-8DF18083DE21}" destId="{A0A0916C-76E5-4791-9ED3-95F1854CB8FC}" srcOrd="3" destOrd="0" parTransId="{49B578D1-27CC-4047-9806-4216362BE027}" sibTransId="{AA07698C-304D-4E42-BF2C-2904B3751098}"/>
    <dgm:cxn modelId="{2746EC84-F33B-4597-91BC-2A1B475689D5}" type="presOf" srcId="{81560E52-74B7-4F45-B208-312C62CAF9FB}" destId="{F4019AB1-7D55-45DB-A5E3-8D5B092032B8}" srcOrd="0" destOrd="0" presId="urn:microsoft.com/office/officeart/2005/8/layout/cycle6"/>
    <dgm:cxn modelId="{F31DBA6C-0DFD-4166-AC1D-D5727ABDE3B1}" srcId="{F1F41551-71FC-49D8-8BB6-8DF18083DE21}" destId="{865B3F2E-276C-4B1F-BCA5-49FAA5B0EA0D}" srcOrd="0" destOrd="0" parTransId="{961679ED-6B65-475F-9592-4720A457B331}" sibTransId="{9B954532-76C5-45DD-BA18-5A153CD3E6D7}"/>
    <dgm:cxn modelId="{59A05E13-4328-4D4C-9CF0-5907EE59CD84}" srcId="{F1F41551-71FC-49D8-8BB6-8DF18083DE21}" destId="{A013B373-292D-4CEE-9023-682416FB87F0}" srcOrd="2" destOrd="0" parTransId="{CD73C892-0E20-4D4D-A739-8F580627BD7B}" sibTransId="{81560E52-74B7-4F45-B208-312C62CAF9FB}"/>
    <dgm:cxn modelId="{120D429C-FD4D-4E25-ABB9-4476463D5A27}" type="presOf" srcId="{A0A0916C-76E5-4791-9ED3-95F1854CB8FC}" destId="{E0616B49-A75B-4637-9A4D-53BA5085A828}" srcOrd="0" destOrd="0" presId="urn:microsoft.com/office/officeart/2005/8/layout/cycle6"/>
    <dgm:cxn modelId="{31580E85-AA66-466D-B681-8FF001A3E6F8}" srcId="{F1F41551-71FC-49D8-8BB6-8DF18083DE21}" destId="{E6DE2777-359F-4D48-805A-68D2D8ADD4B2}" srcOrd="1" destOrd="0" parTransId="{3EE2979D-5533-4B9E-9959-BC90A7B12B34}" sibTransId="{C78D18D2-56EB-4A32-B197-314B79019396}"/>
    <dgm:cxn modelId="{8E24625D-7555-4420-AB70-95F73B116C31}" type="presOf" srcId="{9B954532-76C5-45DD-BA18-5A153CD3E6D7}" destId="{DF382D58-81FB-4436-8FFC-67281B50E079}" srcOrd="0" destOrd="0" presId="urn:microsoft.com/office/officeart/2005/8/layout/cycle6"/>
    <dgm:cxn modelId="{34D91FEC-B41A-4ADD-A490-24FDA4155766}" type="presOf" srcId="{770CF119-C288-4CD0-B924-1EB133DA0318}" destId="{B70328F4-D46E-4260-8F0F-075723312988}" srcOrd="0" destOrd="0" presId="urn:microsoft.com/office/officeart/2005/8/layout/cycle6"/>
    <dgm:cxn modelId="{50198AC5-4A5F-4319-BCF1-AD0A45C07598}" type="presOf" srcId="{F1F41551-71FC-49D8-8BB6-8DF18083DE21}" destId="{F26447AD-174C-433B-9A1A-B582392D6CD7}" srcOrd="0" destOrd="0" presId="urn:microsoft.com/office/officeart/2005/8/layout/cycle6"/>
    <dgm:cxn modelId="{4FB3230E-E7EF-4B08-814B-21E8F64B0F0D}" type="presOf" srcId="{865B3F2E-276C-4B1F-BCA5-49FAA5B0EA0D}" destId="{9C23C5BE-70F8-4E73-A9D5-2177B534E145}" srcOrd="0" destOrd="0" presId="urn:microsoft.com/office/officeart/2005/8/layout/cycle6"/>
    <dgm:cxn modelId="{ED5CCC52-1946-446A-95E9-2DE3405979C1}" type="presOf" srcId="{E6DE2777-359F-4D48-805A-68D2D8ADD4B2}" destId="{5B7A0CA6-1356-48D6-ACAB-712EE3833507}" srcOrd="0" destOrd="0" presId="urn:microsoft.com/office/officeart/2005/8/layout/cycle6"/>
    <dgm:cxn modelId="{4F6E4F2F-7C50-4BF9-9E82-53883F0F2979}" type="presOf" srcId="{C78D18D2-56EB-4A32-B197-314B79019396}" destId="{CB620C58-0885-4C54-968F-F7A2651E0A1E}" srcOrd="0" destOrd="0" presId="urn:microsoft.com/office/officeart/2005/8/layout/cycle6"/>
    <dgm:cxn modelId="{B1DAC310-1C82-4B7A-9D51-6C5409E940B0}" type="presParOf" srcId="{F26447AD-174C-433B-9A1A-B582392D6CD7}" destId="{9C23C5BE-70F8-4E73-A9D5-2177B534E145}" srcOrd="0" destOrd="0" presId="urn:microsoft.com/office/officeart/2005/8/layout/cycle6"/>
    <dgm:cxn modelId="{74208CE0-73C3-46D6-923C-501BEAA0DBC0}" type="presParOf" srcId="{F26447AD-174C-433B-9A1A-B582392D6CD7}" destId="{0B37A3C7-CAEE-4E98-A8A2-529F5ABFB94C}" srcOrd="1" destOrd="0" presId="urn:microsoft.com/office/officeart/2005/8/layout/cycle6"/>
    <dgm:cxn modelId="{57BFA825-30E3-4F4E-8589-AAD08E5D1DDB}" type="presParOf" srcId="{F26447AD-174C-433B-9A1A-B582392D6CD7}" destId="{DF382D58-81FB-4436-8FFC-67281B50E079}" srcOrd="2" destOrd="0" presId="urn:microsoft.com/office/officeart/2005/8/layout/cycle6"/>
    <dgm:cxn modelId="{402B46A0-BACC-4301-BED9-4FBAFAF41C1C}" type="presParOf" srcId="{F26447AD-174C-433B-9A1A-B582392D6CD7}" destId="{5B7A0CA6-1356-48D6-ACAB-712EE3833507}" srcOrd="3" destOrd="0" presId="urn:microsoft.com/office/officeart/2005/8/layout/cycle6"/>
    <dgm:cxn modelId="{1F994F00-2A2D-4700-927C-6CE24D72F26E}" type="presParOf" srcId="{F26447AD-174C-433B-9A1A-B582392D6CD7}" destId="{694841FB-D602-41B6-A161-52850948B6F7}" srcOrd="4" destOrd="0" presId="urn:microsoft.com/office/officeart/2005/8/layout/cycle6"/>
    <dgm:cxn modelId="{16EEA802-9F0E-4917-B1B5-91987ADC8B78}" type="presParOf" srcId="{F26447AD-174C-433B-9A1A-B582392D6CD7}" destId="{CB620C58-0885-4C54-968F-F7A2651E0A1E}" srcOrd="5" destOrd="0" presId="urn:microsoft.com/office/officeart/2005/8/layout/cycle6"/>
    <dgm:cxn modelId="{19993196-54A8-468D-8270-092D4B63FE0A}" type="presParOf" srcId="{F26447AD-174C-433B-9A1A-B582392D6CD7}" destId="{0A06C7A6-A27D-4D65-A99E-BA01B5DF83BF}" srcOrd="6" destOrd="0" presId="urn:microsoft.com/office/officeart/2005/8/layout/cycle6"/>
    <dgm:cxn modelId="{C30C00CC-F762-4FE1-82BE-73E8CA346C9E}" type="presParOf" srcId="{F26447AD-174C-433B-9A1A-B582392D6CD7}" destId="{302C5215-DB8C-4FF6-82A7-CE4718E5A1BD}" srcOrd="7" destOrd="0" presId="urn:microsoft.com/office/officeart/2005/8/layout/cycle6"/>
    <dgm:cxn modelId="{A91022B9-32D5-4136-B046-53E4F8913733}" type="presParOf" srcId="{F26447AD-174C-433B-9A1A-B582392D6CD7}" destId="{F4019AB1-7D55-45DB-A5E3-8D5B092032B8}" srcOrd="8" destOrd="0" presId="urn:microsoft.com/office/officeart/2005/8/layout/cycle6"/>
    <dgm:cxn modelId="{6ADFB7C0-FACF-4C5A-A4DE-BEE4D33B3D4C}" type="presParOf" srcId="{F26447AD-174C-433B-9A1A-B582392D6CD7}" destId="{E0616B49-A75B-4637-9A4D-53BA5085A828}" srcOrd="9" destOrd="0" presId="urn:microsoft.com/office/officeart/2005/8/layout/cycle6"/>
    <dgm:cxn modelId="{53999BF6-DC91-4E36-AAFF-AE93E70FC128}" type="presParOf" srcId="{F26447AD-174C-433B-9A1A-B582392D6CD7}" destId="{29D06251-3D2A-43D7-B024-D68DCA1B08B1}" srcOrd="10" destOrd="0" presId="urn:microsoft.com/office/officeart/2005/8/layout/cycle6"/>
    <dgm:cxn modelId="{B72E1B0A-3EA3-4EBF-9DD0-03FBD06FDE05}" type="presParOf" srcId="{F26447AD-174C-433B-9A1A-B582392D6CD7}" destId="{5CF98FF0-98BF-49F3-8AAE-38268AFF87C4}" srcOrd="11" destOrd="0" presId="urn:microsoft.com/office/officeart/2005/8/layout/cycle6"/>
    <dgm:cxn modelId="{D3EFB33C-6EDF-4165-9A68-F5D34194103E}" type="presParOf" srcId="{F26447AD-174C-433B-9A1A-B582392D6CD7}" destId="{B70328F4-D46E-4260-8F0F-075723312988}" srcOrd="12" destOrd="0" presId="urn:microsoft.com/office/officeart/2005/8/layout/cycle6"/>
    <dgm:cxn modelId="{34C9435A-5954-45C1-A00C-4514B8A82408}" type="presParOf" srcId="{F26447AD-174C-433B-9A1A-B582392D6CD7}" destId="{DB38BC45-A0A6-40FA-BA33-13CB0D73517C}" srcOrd="13" destOrd="0" presId="urn:microsoft.com/office/officeart/2005/8/layout/cycle6"/>
    <dgm:cxn modelId="{A13ECCD2-4CA0-44EC-8EEF-AC55C08D2C23}" type="presParOf" srcId="{F26447AD-174C-433B-9A1A-B582392D6CD7}" destId="{F9A698D6-E2B6-475E-AA2D-047CE6EF06D4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19DC4A-8E52-45D8-98CD-1912ECE331F7}">
      <dsp:nvSpPr>
        <dsp:cNvPr id="0" name=""/>
        <dsp:cNvSpPr/>
      </dsp:nvSpPr>
      <dsp:spPr>
        <a:xfrm>
          <a:off x="2499360" y="520"/>
          <a:ext cx="3749040" cy="2031503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Aprobación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del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tratado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por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el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Poder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Legislativo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en-US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El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acta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de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ratificación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se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remite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al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Ejecutivo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para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su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promulgación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en-US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499360" y="254458"/>
        <a:ext cx="2987226" cy="1523627"/>
      </dsp:txXfrm>
    </dsp:sp>
    <dsp:sp modelId="{843B7132-2DBA-4B11-921D-927CA7F52FC4}">
      <dsp:nvSpPr>
        <dsp:cNvPr id="0" name=""/>
        <dsp:cNvSpPr/>
      </dsp:nvSpPr>
      <dsp:spPr>
        <a:xfrm>
          <a:off x="0" y="0"/>
          <a:ext cx="2499360" cy="2031503"/>
        </a:xfrm>
        <a:prstGeom prst="round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Países</a:t>
          </a:r>
          <a:r>
            <a:rPr lang="en-US" sz="2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de </a:t>
          </a:r>
          <a:r>
            <a:rPr lang="en-US" sz="24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tradición</a:t>
          </a:r>
          <a:r>
            <a:rPr lang="en-US" sz="2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24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jurídica</a:t>
          </a:r>
          <a:r>
            <a:rPr lang="en-US" sz="2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24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romanista</a:t>
          </a:r>
          <a:r>
            <a:rPr lang="en-US" sz="2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en-US" sz="24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99170" y="99170"/>
        <a:ext cx="2301020" cy="1833163"/>
      </dsp:txXfrm>
    </dsp:sp>
    <dsp:sp modelId="{2137BEEC-722C-45D6-A88F-F000CA195BC2}">
      <dsp:nvSpPr>
        <dsp:cNvPr id="0" name=""/>
        <dsp:cNvSpPr/>
      </dsp:nvSpPr>
      <dsp:spPr>
        <a:xfrm>
          <a:off x="2499360" y="2235175"/>
          <a:ext cx="3749040" cy="2031503"/>
        </a:xfrm>
        <a:prstGeom prst="rightArrow">
          <a:avLst>
            <a:gd name="adj1" fmla="val 75000"/>
            <a:gd name="adj2" fmla="val 50000"/>
          </a:avLst>
        </a:prstGeom>
        <a:solidFill>
          <a:srgbClr val="00B0F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Decreto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del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Ejecutivo</a:t>
          </a:r>
          <a:endParaRPr lang="en-US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El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Parlamento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puede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desempeñar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una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función</a:t>
          </a:r>
          <a:r>
            <a:rPr lang="en-US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16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consultiva</a:t>
          </a:r>
          <a:endParaRPr lang="en-US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499360" y="2489113"/>
        <a:ext cx="2987226" cy="1523627"/>
      </dsp:txXfrm>
    </dsp:sp>
    <dsp:sp modelId="{0FC07A0C-F927-4AD3-87D7-3950E215D7E2}">
      <dsp:nvSpPr>
        <dsp:cNvPr id="0" name=""/>
        <dsp:cNvSpPr/>
      </dsp:nvSpPr>
      <dsp:spPr>
        <a:xfrm>
          <a:off x="0" y="2235696"/>
          <a:ext cx="2499360" cy="2031503"/>
        </a:xfrm>
        <a:prstGeom prst="roundRect">
          <a:avLst/>
        </a:pr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Países</a:t>
          </a:r>
          <a:r>
            <a:rPr lang="en-US" sz="2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de derecho </a:t>
          </a:r>
          <a:r>
            <a:rPr lang="en-US" sz="24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consuetudina-rio</a:t>
          </a:r>
          <a:r>
            <a:rPr lang="en-US" sz="2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y </a:t>
          </a:r>
          <a:r>
            <a:rPr lang="en-US" sz="24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otros</a:t>
          </a:r>
          <a:r>
            <a:rPr lang="en-US" sz="2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en-US" sz="2400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sistemas</a:t>
          </a:r>
          <a:endParaRPr lang="en-US" sz="24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99170" y="2334866"/>
        <a:ext cx="2301020" cy="18331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23C5BE-70F8-4E73-A9D5-2177B534E145}">
      <dsp:nvSpPr>
        <dsp:cNvPr id="0" name=""/>
        <dsp:cNvSpPr/>
      </dsp:nvSpPr>
      <dsp:spPr>
        <a:xfrm>
          <a:off x="3047837" y="1114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dirty="0" smtClean="0"/>
            <a:t>El </a:t>
          </a:r>
          <a:r>
            <a:rPr lang="fr-CH" sz="1300" kern="1200" dirty="0" err="1" smtClean="0"/>
            <a:t>Ejecutivo</a:t>
          </a:r>
          <a:endParaRPr lang="en-GB" sz="1300" kern="1200" dirty="0"/>
        </a:p>
      </dsp:txBody>
      <dsp:txXfrm>
        <a:off x="3094492" y="47769"/>
        <a:ext cx="1377040" cy="862417"/>
      </dsp:txXfrm>
    </dsp:sp>
    <dsp:sp modelId="{DF382D58-81FB-4436-8FFC-67281B50E079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2656195" y="151333"/>
              </a:moveTo>
              <a:arcTo wR="1910901" hR="1910901" stAng="17577353" swAng="19633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7A0CA6-1356-48D6-ACAB-712EE3833507}">
      <dsp:nvSpPr>
        <dsp:cNvPr id="0" name=""/>
        <dsp:cNvSpPr/>
      </dsp:nvSpPr>
      <dsp:spPr>
        <a:xfrm>
          <a:off x="4865212" y="1321514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dirty="0" smtClean="0"/>
            <a:t>El </a:t>
          </a:r>
          <a:r>
            <a:rPr lang="fr-CH" sz="1300" kern="1200" dirty="0" err="1" smtClean="0"/>
            <a:t>Parlamento</a:t>
          </a:r>
          <a:endParaRPr lang="en-GB" sz="1300" kern="1200" dirty="0"/>
        </a:p>
      </dsp:txBody>
      <dsp:txXfrm>
        <a:off x="4911867" y="1368169"/>
        <a:ext cx="1377040" cy="862417"/>
      </dsp:txXfrm>
    </dsp:sp>
    <dsp:sp modelId="{CB620C58-0885-4C54-968F-F7A2651E0A1E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3819163" y="1810486"/>
              </a:moveTo>
              <a:arcTo wR="1910901" hR="1910901" stAng="21419268" swAng="21976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06C7A6-A27D-4D65-A99E-BA01B5DF83BF}">
      <dsp:nvSpPr>
        <dsp:cNvPr id="0" name=""/>
        <dsp:cNvSpPr/>
      </dsp:nvSpPr>
      <dsp:spPr>
        <a:xfrm>
          <a:off x="4171037" y="3457967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dirty="0" smtClean="0"/>
            <a:t>La </a:t>
          </a:r>
          <a:r>
            <a:rPr lang="fr-CH" sz="1300" kern="1200" dirty="0" err="1" smtClean="0"/>
            <a:t>sociedad</a:t>
          </a:r>
          <a:r>
            <a:rPr lang="fr-CH" sz="1300" kern="1200" dirty="0" smtClean="0"/>
            <a:t> civil </a:t>
          </a:r>
          <a:endParaRPr lang="en-GB" sz="1300" kern="1200" dirty="0"/>
        </a:p>
      </dsp:txBody>
      <dsp:txXfrm>
        <a:off x="4217692" y="3504622"/>
        <a:ext cx="1377040" cy="862417"/>
      </dsp:txXfrm>
    </dsp:sp>
    <dsp:sp modelId="{F4019AB1-7D55-45DB-A5E3-8D5B092032B8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2291324" y="3783553"/>
              </a:moveTo>
              <a:arcTo wR="1910901" hR="1910901" stAng="4711010" swAng="137798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616B49-A75B-4637-9A4D-53BA5085A828}">
      <dsp:nvSpPr>
        <dsp:cNvPr id="0" name=""/>
        <dsp:cNvSpPr/>
      </dsp:nvSpPr>
      <dsp:spPr>
        <a:xfrm>
          <a:off x="1924637" y="3457967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dirty="0" smtClean="0"/>
            <a:t>Las </a:t>
          </a:r>
          <a:r>
            <a:rPr lang="fr-CH" sz="1300" kern="1200" dirty="0" err="1" smtClean="0"/>
            <a:t>instituciones</a:t>
          </a:r>
          <a:r>
            <a:rPr lang="fr-CH" sz="1300" kern="1200" dirty="0" smtClean="0"/>
            <a:t> </a:t>
          </a:r>
          <a:r>
            <a:rPr lang="fr-CH" sz="1300" kern="1200" dirty="0" err="1" smtClean="0"/>
            <a:t>nacionales</a:t>
          </a:r>
          <a:r>
            <a:rPr lang="fr-CH" sz="1300" kern="1200" dirty="0" smtClean="0"/>
            <a:t> de </a:t>
          </a:r>
          <a:r>
            <a:rPr lang="fr-CH" sz="1300" kern="1200" dirty="0" err="1" smtClean="0"/>
            <a:t>derechos</a:t>
          </a:r>
          <a:r>
            <a:rPr lang="fr-CH" sz="1300" kern="1200" dirty="0" smtClean="0"/>
            <a:t> </a:t>
          </a:r>
          <a:r>
            <a:rPr lang="fr-CH" sz="1300" kern="1200" dirty="0" err="1" smtClean="0"/>
            <a:t>humanos</a:t>
          </a:r>
          <a:endParaRPr lang="en-GB" sz="1300" kern="1200" dirty="0"/>
        </a:p>
      </dsp:txBody>
      <dsp:txXfrm>
        <a:off x="1971292" y="3504622"/>
        <a:ext cx="1377040" cy="862417"/>
      </dsp:txXfrm>
    </dsp:sp>
    <dsp:sp modelId="{5CF98FF0-98BF-49F3-8AAE-38268AFF87C4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319562" y="2968817"/>
              </a:moveTo>
              <a:arcTo wR="1910901" hR="1910901" stAng="8783052" swAng="21976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0328F4-D46E-4260-8F0F-075723312988}">
      <dsp:nvSpPr>
        <dsp:cNvPr id="0" name=""/>
        <dsp:cNvSpPr/>
      </dsp:nvSpPr>
      <dsp:spPr>
        <a:xfrm>
          <a:off x="1230461" y="1321514"/>
          <a:ext cx="1470350" cy="9557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300" kern="1200" dirty="0" smtClean="0"/>
            <a:t>El </a:t>
          </a:r>
          <a:r>
            <a:rPr lang="fr-CH" sz="1300" kern="1200" dirty="0" err="1" smtClean="0"/>
            <a:t>Equipo</a:t>
          </a:r>
          <a:r>
            <a:rPr lang="fr-CH" sz="1300" kern="1200" dirty="0" smtClean="0"/>
            <a:t> de las </a:t>
          </a:r>
          <a:r>
            <a:rPr lang="fr-CH" sz="1300" kern="1200" dirty="0" err="1" smtClean="0"/>
            <a:t>Naciones</a:t>
          </a:r>
          <a:r>
            <a:rPr lang="fr-CH" sz="1300" kern="1200" dirty="0" smtClean="0"/>
            <a:t> </a:t>
          </a:r>
          <a:r>
            <a:rPr lang="fr-CH" sz="1300" kern="1200" dirty="0" err="1" smtClean="0"/>
            <a:t>Unidas</a:t>
          </a:r>
          <a:r>
            <a:rPr lang="fr-CH" sz="1300" kern="1200" dirty="0" smtClean="0"/>
            <a:t> en el </a:t>
          </a:r>
          <a:r>
            <a:rPr lang="fr-CH" sz="1300" kern="1200" dirty="0" err="1" smtClean="0"/>
            <a:t>país</a:t>
          </a:r>
          <a:endParaRPr lang="en-GB" sz="1300" kern="1200" dirty="0"/>
        </a:p>
      </dsp:txBody>
      <dsp:txXfrm>
        <a:off x="1277116" y="1368169"/>
        <a:ext cx="1377040" cy="862417"/>
      </dsp:txXfrm>
    </dsp:sp>
    <dsp:sp modelId="{F9A698D6-E2B6-475E-AA2D-047CE6EF06D4}">
      <dsp:nvSpPr>
        <dsp:cNvPr id="0" name=""/>
        <dsp:cNvSpPr/>
      </dsp:nvSpPr>
      <dsp:spPr>
        <a:xfrm>
          <a:off x="1872110" y="478978"/>
          <a:ext cx="3821803" cy="3821803"/>
        </a:xfrm>
        <a:custGeom>
          <a:avLst/>
          <a:gdLst/>
          <a:ahLst/>
          <a:cxnLst/>
          <a:rect l="0" t="0" r="0" b="0"/>
          <a:pathLst>
            <a:path>
              <a:moveTo>
                <a:pt x="332721" y="833453"/>
              </a:moveTo>
              <a:arcTo wR="1910901" hR="1910901" stAng="12859317" swAng="19633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5A85F285-8CDE-4EFF-B74F-FFD189DBDE5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8784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107AC93-2C87-4261-B0E2-8E69763C92B2}" type="datetimeFigureOut">
              <a:rPr lang="en-GB"/>
              <a:pPr>
                <a:defRPr/>
              </a:pPr>
              <a:t>26/07/2015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47AA035-73A1-4195-B578-9983F86F81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247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7C5F7067-073C-4BE3-B0F7-D9AB3ECEF30F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2451001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b="1" smtClean="0"/>
          </a:p>
        </p:txBody>
      </p:sp>
    </p:spTree>
    <p:extLst>
      <p:ext uri="{BB962C8B-B14F-4D97-AF65-F5344CB8AC3E}">
        <p14:creationId xmlns:p14="http://schemas.microsoft.com/office/powerpoint/2010/main" val="2906663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1EE0B2E-3C8D-4169-929A-A7A91398137A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1243002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4EAA6DA-F8D9-4142-9F68-6C84FCDB22E2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074025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DA13D2A3-DBD5-46A5-A7C0-A4C22730F666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198576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600D481-EE12-4331-A5E4-C49A3C31C9AC}" type="slidenum">
              <a:rPr lang="en-GB" smtClean="0"/>
              <a:pPr eaLnBrk="1" hangingPunct="1"/>
              <a:t>15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739801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751BACC-5DA3-4E67-8D76-DD7641E71873}" type="slidenum">
              <a:rPr lang="en-GB" smtClean="0"/>
              <a:pPr eaLnBrk="1" hangingPunct="1"/>
              <a:t>16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9288217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B2A0BC8-7883-4B35-A114-0AB595DAA12E}" type="slidenum">
              <a:rPr lang="en-GB" smtClean="0"/>
              <a:pPr eaLnBrk="1" hangingPunct="1"/>
              <a:t>17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2148474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D129F898-7D28-482E-9B85-B2C465BD8779}" type="slidenum">
              <a:rPr lang="en-GB" smtClean="0"/>
              <a:pPr eaLnBrk="1" hangingPunct="1"/>
              <a:t>18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195639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81E9E3C-407D-410B-A85F-729721C746A8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805809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1C85A71A-3E19-499A-9C8D-9A48D03E731E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883045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GB" b="1" smtClean="0"/>
              <a:t>Slide Three</a:t>
            </a:r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E0DA8FE-361A-40FD-A4CF-556D2CE651B6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759149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0E7FD38-3A4E-4B58-8446-521C131FD19A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600985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7305125-6C3C-4DC5-B041-165F70E80FB8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0140668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221E2E4-127B-42CC-9F00-9C7FA53F270E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85612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E57A2840-9C12-4CBA-B729-1A016C0C4DA7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574990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4C6141E7-7043-4B21-841A-4523893162EE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435440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051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57E19-3E58-4621-BD56-367378351AC6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685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C92FA-549F-45C4-BA32-C505E245C3CC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9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97C65-5C12-42FD-B500-C67D0506566D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390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E0BD8-325E-4347-8881-9E99644F4A0D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541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88CD7-1B03-495E-8F87-70C3BB95FBB4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536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88C41-6D40-4CB4-8205-666DEDA6FCEA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549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2B428-4BEF-42D1-9B5B-77C4BE19B8E6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872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cs typeface="Arial" charset="0"/>
              </a:defRPr>
            </a:lvl1pPr>
          </a:lstStyle>
          <a:p>
            <a:pPr>
              <a:defRPr/>
            </a:pPr>
            <a:fld id="{335BD614-CE3F-4E4B-9354-55A29C424C91}" type="datetime1">
              <a:rPr lang="fr-FR"/>
              <a:pPr>
                <a:defRPr/>
              </a:pPr>
              <a:t>26/07/2015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8" r:id="rId7"/>
    <p:sldLayoutId id="2147483899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chr.org/english/bodie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reaties.un.org/Pages/Treaties.aspx?id=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Módulo</a:t>
            </a:r>
            <a:r>
              <a:rPr lang="en-US" sz="32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3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dirty="0" err="1" smtClean="0">
                <a:latin typeface="Arial" charset="0"/>
                <a:cs typeface="Arial" charset="0"/>
              </a:rPr>
              <a:t>Ratificación</a:t>
            </a:r>
            <a:r>
              <a:rPr lang="en-US" sz="3400" dirty="0" smtClean="0">
                <a:latin typeface="Arial" charset="0"/>
                <a:cs typeface="Arial" charset="0"/>
              </a:rPr>
              <a:t/>
            </a:r>
            <a:br>
              <a:rPr lang="en-US" sz="3400" dirty="0" smtClean="0">
                <a:latin typeface="Arial" charset="0"/>
                <a:cs typeface="Arial" charset="0"/>
              </a:rPr>
            </a:br>
            <a:endParaRPr lang="en-GB" sz="3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0" y="0"/>
            <a:ext cx="4648200" cy="6858000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364" name="Rectangle 1"/>
          <p:cNvSpPr>
            <a:spLocks noChangeArrowheads="1"/>
          </p:cNvSpPr>
          <p:nvPr/>
        </p:nvSpPr>
        <p:spPr bwMode="auto">
          <a:xfrm>
            <a:off x="152400" y="-33426"/>
            <a:ext cx="8991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>
              <a:tabLst>
                <a:tab pos="503238" algn="l"/>
              </a:tabLst>
            </a:pPr>
            <a:r>
              <a:rPr lang="en-US" altLang="zh-CN" sz="3600" dirty="0" err="1" smtClean="0">
                <a:solidFill>
                  <a:schemeClr val="tx2"/>
                </a:solidFill>
                <a:cs typeface="Arial" charset="0"/>
              </a:rPr>
              <a:t>Repercusión</a:t>
            </a:r>
            <a:r>
              <a:rPr lang="en-US" altLang="zh-CN" sz="3600" dirty="0" smtClean="0">
                <a:solidFill>
                  <a:schemeClr val="tx2"/>
                </a:solidFill>
                <a:cs typeface="Arial" charset="0"/>
              </a:rPr>
              <a:t> de la </a:t>
            </a:r>
            <a:r>
              <a:rPr lang="en-US" altLang="zh-CN" sz="3600" dirty="0" err="1" smtClean="0">
                <a:solidFill>
                  <a:schemeClr val="tx2"/>
                </a:solidFill>
                <a:cs typeface="Arial" charset="0"/>
              </a:rPr>
              <a:t>ratificación</a:t>
            </a:r>
            <a:r>
              <a:rPr lang="en-US" altLang="zh-CN" sz="3600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altLang="zh-CN" sz="3600" dirty="0" err="1" smtClean="0">
                <a:solidFill>
                  <a:schemeClr val="tx2"/>
                </a:solidFill>
                <a:cs typeface="Arial" charset="0"/>
              </a:rPr>
              <a:t>internacional</a:t>
            </a:r>
            <a:endParaRPr lang="en-US" altLang="zh-CN" sz="3600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52400" y="1371600"/>
            <a:ext cx="3581400" cy="3352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7162800" y="2057400"/>
            <a:ext cx="1828800" cy="1752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Curved Down Arrow 10"/>
          <p:cNvSpPr/>
          <p:nvPr/>
        </p:nvSpPr>
        <p:spPr>
          <a:xfrm>
            <a:off x="6019800" y="1295400"/>
            <a:ext cx="2133600" cy="655638"/>
          </a:xfrm>
          <a:prstGeom prst="curvedDownArrow">
            <a:avLst>
              <a:gd name="adj1" fmla="val 25000"/>
              <a:gd name="adj2" fmla="val 85163"/>
              <a:gd name="adj3" fmla="val 25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5368" name="Rectangle 17"/>
          <p:cNvSpPr>
            <a:spLocks noChangeArrowheads="1"/>
          </p:cNvSpPr>
          <p:nvPr/>
        </p:nvSpPr>
        <p:spPr bwMode="auto">
          <a:xfrm>
            <a:off x="1143000" y="3810000"/>
            <a:ext cx="13716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400" dirty="0" smtClean="0">
                <a:latin typeface="Calibri" pitchFamily="-108" charset="0"/>
              </a:rPr>
              <a:t>La </a:t>
            </a:r>
            <a:r>
              <a:rPr lang="en-US" sz="1400" dirty="0" err="1" smtClean="0">
                <a:latin typeface="Calibri" pitchFamily="-108" charset="0"/>
              </a:rPr>
              <a:t>Convención</a:t>
            </a:r>
            <a:r>
              <a:rPr lang="en-US" sz="1400" dirty="0" smtClean="0">
                <a:latin typeface="Calibri" pitchFamily="-108" charset="0"/>
              </a:rPr>
              <a:t> </a:t>
            </a:r>
            <a:r>
              <a:rPr lang="en-US" sz="1400" dirty="0" err="1" smtClean="0">
                <a:latin typeface="Calibri" pitchFamily="-108" charset="0"/>
              </a:rPr>
              <a:t>es</a:t>
            </a:r>
            <a:r>
              <a:rPr lang="en-US" sz="1400" dirty="0" smtClean="0">
                <a:latin typeface="Calibri" pitchFamily="-108" charset="0"/>
              </a:rPr>
              <a:t>  </a:t>
            </a:r>
            <a:r>
              <a:rPr lang="en-US" sz="1400" dirty="0" err="1" smtClean="0">
                <a:latin typeface="Calibri" pitchFamily="-108" charset="0"/>
              </a:rPr>
              <a:t>aplicable</a:t>
            </a:r>
            <a:r>
              <a:rPr lang="en-US" sz="1400" dirty="0" smtClean="0">
                <a:latin typeface="Calibri" pitchFamily="-108" charset="0"/>
              </a:rPr>
              <a:t> </a:t>
            </a:r>
            <a:r>
              <a:rPr lang="en-US" sz="1400" dirty="0" err="1" smtClean="0">
                <a:latin typeface="Calibri" pitchFamily="-108" charset="0"/>
              </a:rPr>
              <a:t>directamente</a:t>
            </a:r>
            <a:endParaRPr lang="en-US" sz="1400" dirty="0">
              <a:latin typeface="Calibri" pitchFamily="-108" charset="0"/>
            </a:endParaRPr>
          </a:p>
        </p:txBody>
      </p:sp>
      <p:sp>
        <p:nvSpPr>
          <p:cNvPr id="15369" name="Rectangle 19"/>
          <p:cNvSpPr>
            <a:spLocks noChangeArrowheads="1"/>
          </p:cNvSpPr>
          <p:nvPr/>
        </p:nvSpPr>
        <p:spPr bwMode="auto">
          <a:xfrm>
            <a:off x="6248400" y="3886200"/>
            <a:ext cx="15271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600" dirty="0" smtClean="0">
                <a:latin typeface="Calibri" pitchFamily="-108" charset="0"/>
              </a:rPr>
              <a:t>La </a:t>
            </a:r>
            <a:r>
              <a:rPr lang="en-US" sz="1600" dirty="0" err="1" smtClean="0">
                <a:latin typeface="Calibri" pitchFamily="-108" charset="0"/>
              </a:rPr>
              <a:t>Convención</a:t>
            </a:r>
            <a:r>
              <a:rPr lang="en-US" sz="1600" dirty="0" smtClean="0">
                <a:latin typeface="Calibri" pitchFamily="-108" charset="0"/>
              </a:rPr>
              <a:t> </a:t>
            </a:r>
            <a:r>
              <a:rPr lang="en-US" sz="1600" dirty="0" err="1" smtClean="0">
                <a:latin typeface="Calibri" pitchFamily="-108" charset="0"/>
              </a:rPr>
              <a:t>debe</a:t>
            </a:r>
            <a:r>
              <a:rPr lang="en-US" sz="1600" dirty="0" smtClean="0">
                <a:latin typeface="Calibri" pitchFamily="-108" charset="0"/>
              </a:rPr>
              <a:t> ‘</a:t>
            </a:r>
            <a:r>
              <a:rPr lang="en-US" sz="1600" dirty="0" err="1" smtClean="0">
                <a:latin typeface="Calibri" pitchFamily="-108" charset="0"/>
              </a:rPr>
              <a:t>traducirse</a:t>
            </a:r>
            <a:r>
              <a:rPr lang="en-US" sz="1600" dirty="0" smtClean="0">
                <a:latin typeface="Calibri" pitchFamily="-108" charset="0"/>
              </a:rPr>
              <a:t>’ al Derecho </a:t>
            </a:r>
            <a:r>
              <a:rPr lang="en-US" sz="1600" dirty="0" err="1" smtClean="0">
                <a:latin typeface="Calibri" pitchFamily="-108" charset="0"/>
              </a:rPr>
              <a:t>nacional</a:t>
            </a:r>
            <a:r>
              <a:rPr lang="en-US" sz="1600" dirty="0" smtClean="0">
                <a:latin typeface="Calibri" pitchFamily="-108" charset="0"/>
              </a:rPr>
              <a:t> para </a:t>
            </a:r>
            <a:r>
              <a:rPr lang="en-US" sz="1600" dirty="0" err="1" smtClean="0">
                <a:latin typeface="Calibri" pitchFamily="-108" charset="0"/>
              </a:rPr>
              <a:t>su</a:t>
            </a:r>
            <a:r>
              <a:rPr lang="en-US" sz="1600" dirty="0" smtClean="0">
                <a:latin typeface="Calibri" pitchFamily="-108" charset="0"/>
              </a:rPr>
              <a:t> </a:t>
            </a:r>
            <a:r>
              <a:rPr lang="en-US" sz="1600" dirty="0" err="1" smtClean="0">
                <a:latin typeface="Calibri" pitchFamily="-108" charset="0"/>
              </a:rPr>
              <a:t>aplicación</a:t>
            </a:r>
            <a:endParaRPr lang="en-US" sz="1600" dirty="0">
              <a:latin typeface="Calibri" pitchFamily="-108" charset="0"/>
            </a:endParaRPr>
          </a:p>
        </p:txBody>
      </p:sp>
      <p:pic>
        <p:nvPicPr>
          <p:cNvPr id="153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990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Flowchart: Process 23"/>
          <p:cNvSpPr/>
          <p:nvPr/>
        </p:nvSpPr>
        <p:spPr>
          <a:xfrm>
            <a:off x="2209800" y="2286000"/>
            <a:ext cx="914400" cy="1371600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Derecho </a:t>
            </a:r>
            <a:r>
              <a:rPr lang="en-US" sz="1600" dirty="0" err="1" smtClean="0">
                <a:solidFill>
                  <a:schemeClr val="tx1"/>
                </a:solidFill>
              </a:rPr>
              <a:t>nacional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endParaRPr lang="en-US" sz="16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5" name="Flowchart: Process 24"/>
          <p:cNvSpPr/>
          <p:nvPr/>
        </p:nvSpPr>
        <p:spPr>
          <a:xfrm>
            <a:off x="7620000" y="2286000"/>
            <a:ext cx="914400" cy="1295400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Derecho </a:t>
            </a:r>
            <a:r>
              <a:rPr lang="en-US" sz="1600" dirty="0" err="1" smtClean="0">
                <a:solidFill>
                  <a:schemeClr val="tx1"/>
                </a:solidFill>
              </a:rPr>
              <a:t>nacional</a:t>
            </a:r>
            <a:endParaRPr lang="en-US" sz="16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6" name="Flowchart: Connector 25"/>
          <p:cNvSpPr/>
          <p:nvPr/>
        </p:nvSpPr>
        <p:spPr>
          <a:xfrm>
            <a:off x="4724400" y="1981200"/>
            <a:ext cx="1905000" cy="18288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3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133600"/>
            <a:ext cx="990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Equal 28"/>
          <p:cNvSpPr/>
          <p:nvPr/>
        </p:nvSpPr>
        <p:spPr>
          <a:xfrm>
            <a:off x="1524000" y="2971800"/>
            <a:ext cx="533400" cy="381000"/>
          </a:xfrm>
          <a:prstGeom prst="mathEqua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5376" name="TextBox 31"/>
          <p:cNvSpPr txBox="1">
            <a:spLocks noChangeArrowheads="1"/>
          </p:cNvSpPr>
          <p:nvPr/>
        </p:nvSpPr>
        <p:spPr bwMode="auto">
          <a:xfrm>
            <a:off x="1524000" y="2209800"/>
            <a:ext cx="457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6000" b="1">
                <a:solidFill>
                  <a:schemeClr val="accent1"/>
                </a:solidFill>
                <a:latin typeface="Calibri" pitchFamily="-108" charset="0"/>
              </a:rPr>
              <a:t>&gt;</a:t>
            </a:r>
          </a:p>
        </p:txBody>
      </p:sp>
      <p:sp>
        <p:nvSpPr>
          <p:cNvPr id="33" name="Not Equal 32"/>
          <p:cNvSpPr/>
          <p:nvPr/>
        </p:nvSpPr>
        <p:spPr>
          <a:xfrm>
            <a:off x="6629400" y="2667000"/>
            <a:ext cx="533400" cy="457200"/>
          </a:xfrm>
          <a:prstGeom prst="mathNotEqual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sz="3600" dirty="0" smtClean="0"/>
              <a:t>¿</a:t>
            </a:r>
            <a:r>
              <a:rPr lang="fr-CH" sz="3600" dirty="0" err="1" smtClean="0"/>
              <a:t>Quién</a:t>
            </a:r>
            <a:r>
              <a:rPr lang="fr-CH" sz="3600" dirty="0" smtClean="0"/>
              <a:t> </a:t>
            </a:r>
            <a:r>
              <a:rPr lang="fr-CH" sz="3600" dirty="0" err="1" smtClean="0"/>
              <a:t>puede</a:t>
            </a:r>
            <a:r>
              <a:rPr lang="fr-CH" sz="3600" dirty="0" smtClean="0"/>
              <a:t> </a:t>
            </a:r>
            <a:r>
              <a:rPr lang="fr-CH" sz="3600" dirty="0" err="1" smtClean="0"/>
              <a:t>apoyar</a:t>
            </a:r>
            <a:r>
              <a:rPr lang="fr-CH" sz="3600" dirty="0" smtClean="0"/>
              <a:t> la </a:t>
            </a:r>
            <a:r>
              <a:rPr lang="fr-CH" sz="3600" dirty="0" err="1" smtClean="0"/>
              <a:t>ratificación</a:t>
            </a:r>
            <a:r>
              <a:rPr lang="fr-CH" sz="3600" dirty="0" smtClean="0"/>
              <a:t>?</a:t>
            </a:r>
            <a:endParaRPr lang="en-GB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5629307"/>
              </p:ext>
            </p:extLst>
          </p:nvPr>
        </p:nvGraphicFramePr>
        <p:xfrm>
          <a:off x="741363" y="1498600"/>
          <a:ext cx="7566025" cy="4478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8478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Arial" charset="0"/>
                <a:cs typeface="Arial" charset="0"/>
              </a:rPr>
              <a:t>			DEBATE EN GRUPO </a:t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6000" y="1722438"/>
            <a:ext cx="7056438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2" name="Cloud Callout 1"/>
          <p:cNvSpPr/>
          <p:nvPr/>
        </p:nvSpPr>
        <p:spPr>
          <a:xfrm>
            <a:off x="741363" y="1365250"/>
            <a:ext cx="7588250" cy="4538663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CH" sz="4400" dirty="0" smtClean="0"/>
              <a:t>¿</a:t>
            </a:r>
            <a:r>
              <a:rPr lang="fr-CH" sz="4400" dirty="0" err="1" smtClean="0"/>
              <a:t>Cómo</a:t>
            </a:r>
            <a:r>
              <a:rPr lang="fr-CH" sz="4400" dirty="0" smtClean="0"/>
              <a:t> </a:t>
            </a:r>
            <a:r>
              <a:rPr lang="fr-CH" sz="4400" dirty="0" err="1" smtClean="0"/>
              <a:t>puedo</a:t>
            </a:r>
            <a:r>
              <a:rPr lang="fr-CH" sz="4400" dirty="0" smtClean="0"/>
              <a:t> </a:t>
            </a:r>
            <a:r>
              <a:rPr lang="fr-CH" sz="4400" dirty="0" err="1" smtClean="0"/>
              <a:t>apoyar</a:t>
            </a:r>
            <a:r>
              <a:rPr lang="fr-CH" sz="4400" dirty="0" smtClean="0"/>
              <a:t> la </a:t>
            </a:r>
            <a:r>
              <a:rPr lang="fr-CH" sz="4400" dirty="0" err="1" smtClean="0"/>
              <a:t>ratificación</a:t>
            </a:r>
            <a:r>
              <a:rPr lang="fr-CH" sz="4400" dirty="0" smtClean="0"/>
              <a:t>?</a:t>
            </a:r>
            <a:endParaRPr lang="en-GB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¿</a:t>
            </a:r>
            <a:r>
              <a:rPr lang="en-US" sz="3600" dirty="0" err="1" smtClean="0">
                <a:latin typeface="Arial" charset="0"/>
                <a:cs typeface="Arial" charset="0"/>
              </a:rPr>
              <a:t>Cómo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puedo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apoyar</a:t>
            </a:r>
            <a:r>
              <a:rPr lang="en-US" sz="3600" dirty="0" smtClean="0">
                <a:latin typeface="Arial" charset="0"/>
                <a:cs typeface="Arial" charset="0"/>
              </a:rPr>
              <a:t> la </a:t>
            </a:r>
            <a:r>
              <a:rPr lang="en-US" sz="3600" dirty="0" err="1" smtClean="0">
                <a:latin typeface="Arial" charset="0"/>
                <a:cs typeface="Arial" charset="0"/>
              </a:rPr>
              <a:t>ratificación</a:t>
            </a:r>
            <a:r>
              <a:rPr lang="en-US" sz="3600" dirty="0" smtClean="0">
                <a:latin typeface="Arial" charset="0"/>
                <a:cs typeface="Arial" charset="0"/>
              </a:rPr>
              <a:t>?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5999" y="1166814"/>
            <a:ext cx="7289801" cy="4582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000" b="1" dirty="0" err="1" smtClean="0">
                <a:cs typeface="Arial" charset="0"/>
              </a:rPr>
              <a:t>Ejecutivo</a:t>
            </a:r>
            <a:r>
              <a:rPr lang="en-US" sz="2000" b="1" dirty="0" smtClean="0">
                <a:cs typeface="Arial" charset="0"/>
              </a:rPr>
              <a:t>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Consultar</a:t>
            </a:r>
            <a:r>
              <a:rPr lang="en-US" sz="2000" dirty="0" smtClean="0">
                <a:cs typeface="Arial" charset="0"/>
              </a:rPr>
              <a:t> con </a:t>
            </a:r>
            <a:r>
              <a:rPr lang="en-US" sz="2000" dirty="0" err="1" smtClean="0">
                <a:cs typeface="Arial" charset="0"/>
              </a:rPr>
              <a:t>los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ministerios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competentes</a:t>
            </a:r>
            <a:endParaRPr lang="en-US" sz="20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Definir</a:t>
            </a:r>
            <a:r>
              <a:rPr lang="en-US" sz="2000" dirty="0" smtClean="0">
                <a:cs typeface="Arial" charset="0"/>
              </a:rPr>
              <a:t> un </a:t>
            </a:r>
            <a:r>
              <a:rPr lang="en-US" sz="2000" dirty="0" err="1" smtClean="0">
                <a:cs typeface="Arial" charset="0"/>
              </a:rPr>
              <a:t>punto</a:t>
            </a:r>
            <a:r>
              <a:rPr lang="en-US" sz="2000" dirty="0" smtClean="0">
                <a:cs typeface="Arial" charset="0"/>
              </a:rPr>
              <a:t> focal para la </a:t>
            </a:r>
            <a:r>
              <a:rPr lang="en-US" sz="2000" dirty="0" err="1" smtClean="0">
                <a:cs typeface="Arial" charset="0"/>
              </a:rPr>
              <a:t>ratificación</a:t>
            </a:r>
            <a:endParaRPr lang="en-US" sz="20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Celebrar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una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consulta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nacional</a:t>
            </a:r>
            <a:r>
              <a:rPr lang="en-US" sz="2000" dirty="0" smtClean="0"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Enmendar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leyes</a:t>
            </a:r>
            <a:r>
              <a:rPr lang="en-US" sz="2000" dirty="0" smtClean="0">
                <a:cs typeface="Arial" charset="0"/>
              </a:rPr>
              <a:t> y </a:t>
            </a:r>
            <a:r>
              <a:rPr lang="en-US" sz="2000" dirty="0" err="1" smtClean="0">
                <a:cs typeface="Arial" charset="0"/>
              </a:rPr>
              <a:t>medidas</a:t>
            </a:r>
            <a:r>
              <a:rPr lang="en-US" sz="2000" dirty="0" smtClean="0">
                <a:cs typeface="Arial" charset="0"/>
              </a:rPr>
              <a:t> 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Identificar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cualquier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laguna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en</a:t>
            </a:r>
            <a:r>
              <a:rPr lang="en-US" sz="2000" dirty="0" smtClean="0">
                <a:cs typeface="Arial" charset="0"/>
              </a:rPr>
              <a:t> la </a:t>
            </a:r>
            <a:r>
              <a:rPr lang="en-US" sz="2000" dirty="0" err="1" smtClean="0">
                <a:cs typeface="Arial" charset="0"/>
              </a:rPr>
              <a:t>protección</a:t>
            </a:r>
            <a:endParaRPr lang="en-US" sz="20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Iniciar</a:t>
            </a:r>
            <a:r>
              <a:rPr lang="en-US" sz="2000" dirty="0" smtClean="0">
                <a:cs typeface="Arial" charset="0"/>
              </a:rPr>
              <a:t> un </a:t>
            </a:r>
            <a:r>
              <a:rPr lang="en-US" sz="2000" dirty="0" err="1" smtClean="0">
                <a:cs typeface="Arial" charset="0"/>
              </a:rPr>
              <a:t>análisis</a:t>
            </a:r>
            <a:r>
              <a:rPr lang="en-US" sz="2000" dirty="0" smtClean="0">
                <a:cs typeface="Arial" charset="0"/>
              </a:rPr>
              <a:t> del </a:t>
            </a:r>
            <a:r>
              <a:rPr lang="en-US" sz="2000" dirty="0" err="1" smtClean="0">
                <a:cs typeface="Arial" charset="0"/>
              </a:rPr>
              <a:t>interés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nacional</a:t>
            </a:r>
            <a:endParaRPr lang="en-US" sz="20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Hacer</a:t>
            </a:r>
            <a:r>
              <a:rPr lang="en-US" sz="2000" dirty="0" smtClean="0">
                <a:cs typeface="Arial" charset="0"/>
              </a:rPr>
              <a:t> de la </a:t>
            </a:r>
            <a:r>
              <a:rPr lang="en-US" sz="2000" dirty="0" err="1" smtClean="0">
                <a:cs typeface="Arial" charset="0"/>
              </a:rPr>
              <a:t>ratificación</a:t>
            </a:r>
            <a:r>
              <a:rPr lang="en-US" sz="2000" dirty="0" smtClean="0">
                <a:cs typeface="Arial" charset="0"/>
              </a:rPr>
              <a:t> un </a:t>
            </a:r>
            <a:r>
              <a:rPr lang="en-US" sz="2000" dirty="0" err="1" smtClean="0">
                <a:cs typeface="Arial" charset="0"/>
              </a:rPr>
              <a:t>objetivo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nacional</a:t>
            </a:r>
            <a:r>
              <a:rPr lang="en-US" sz="2000" dirty="0" smtClean="0"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Definir</a:t>
            </a:r>
            <a:r>
              <a:rPr lang="en-US" sz="2000" dirty="0" smtClean="0">
                <a:cs typeface="Arial" charset="0"/>
              </a:rPr>
              <a:t> las </a:t>
            </a:r>
            <a:r>
              <a:rPr lang="en-US" sz="2000" dirty="0" err="1" smtClean="0">
                <a:cs typeface="Arial" charset="0"/>
              </a:rPr>
              <a:t>prácticas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idóneas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en</a:t>
            </a:r>
            <a:r>
              <a:rPr lang="en-US" sz="2000" dirty="0" smtClean="0">
                <a:cs typeface="Arial" charset="0"/>
              </a:rPr>
              <a:t> la </a:t>
            </a:r>
            <a:r>
              <a:rPr lang="en-US" sz="2000" dirty="0" err="1" smtClean="0">
                <a:cs typeface="Arial" charset="0"/>
              </a:rPr>
              <a:t>región</a:t>
            </a:r>
            <a:endParaRPr lang="en-US" sz="20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Pedir</a:t>
            </a:r>
            <a:r>
              <a:rPr lang="en-US" sz="2000" dirty="0" smtClean="0">
                <a:cs typeface="Arial" charset="0"/>
              </a:rPr>
              <a:t> la </a:t>
            </a:r>
            <a:r>
              <a:rPr lang="en-US" sz="2000" dirty="0" err="1" smtClean="0">
                <a:cs typeface="Arial" charset="0"/>
              </a:rPr>
              <a:t>asistencia</a:t>
            </a:r>
            <a:r>
              <a:rPr lang="en-US" sz="2000" dirty="0" smtClean="0">
                <a:cs typeface="Arial" charset="0"/>
              </a:rPr>
              <a:t> de las </a:t>
            </a:r>
            <a:r>
              <a:rPr lang="en-US" sz="2000" dirty="0" err="1" smtClean="0">
                <a:cs typeface="Arial" charset="0"/>
              </a:rPr>
              <a:t>Naciones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Unidas</a:t>
            </a:r>
            <a:endParaRPr lang="en-US" sz="20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2000" i="1" dirty="0" smtClean="0">
                <a:cs typeface="Arial" charset="0"/>
              </a:rPr>
              <a:t>¿</a:t>
            </a:r>
            <a:r>
              <a:rPr lang="en-US" sz="2000" i="1" dirty="0" err="1" smtClean="0">
                <a:cs typeface="Arial" charset="0"/>
              </a:rPr>
              <a:t>Otras</a:t>
            </a:r>
            <a:r>
              <a:rPr lang="en-US" sz="2000" i="1" dirty="0" smtClean="0">
                <a:cs typeface="Arial" charset="0"/>
              </a:rPr>
              <a:t> </a:t>
            </a:r>
            <a:r>
              <a:rPr lang="en-US" sz="2000" i="1" dirty="0" err="1" smtClean="0">
                <a:cs typeface="Arial" charset="0"/>
              </a:rPr>
              <a:t>medidas</a:t>
            </a:r>
            <a:r>
              <a:rPr lang="en-US" sz="2000" i="1" dirty="0" smtClean="0">
                <a:cs typeface="Arial" charset="0"/>
              </a:rPr>
              <a:t>?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7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258763" y="274638"/>
            <a:ext cx="8497887" cy="1090612"/>
          </a:xfrm>
        </p:spPr>
        <p:txBody>
          <a:bodyPr/>
          <a:lstStyle/>
          <a:p>
            <a:pPr algn="ctr" eaLnBrk="1" hangingPunct="1"/>
            <a:r>
              <a:rPr lang="es-ES" sz="3600" dirty="0">
                <a:latin typeface="Arial" charset="0"/>
                <a:cs typeface="Arial" charset="0"/>
              </a:rPr>
              <a:t>¿Cómo puedo apoyar la </a:t>
            </a:r>
            <a:r>
              <a:rPr lang="es-ES" sz="3600" dirty="0" smtClean="0">
                <a:latin typeface="Arial" charset="0"/>
                <a:cs typeface="Arial" charset="0"/>
              </a:rPr>
              <a:t>ratificación?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6000" y="1165225"/>
            <a:ext cx="774065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400" b="1" dirty="0" err="1" smtClean="0">
                <a:cs typeface="Arial" charset="0"/>
              </a:rPr>
              <a:t>Parlamento</a:t>
            </a:r>
            <a:r>
              <a:rPr lang="en-US" sz="2400" b="1" dirty="0" smtClean="0">
                <a:cs typeface="Arial" charset="0"/>
              </a:rPr>
              <a:t>: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400" b="1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Comprobar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si</a:t>
            </a:r>
            <a:r>
              <a:rPr lang="en-US" sz="2000" dirty="0" smtClean="0">
                <a:cs typeface="Arial" charset="0"/>
              </a:rPr>
              <a:t> el </a:t>
            </a:r>
            <a:r>
              <a:rPr lang="en-US" sz="2000" dirty="0" err="1" smtClean="0">
                <a:cs typeface="Arial" charset="0"/>
              </a:rPr>
              <a:t>gobierno</a:t>
            </a:r>
            <a:r>
              <a:rPr lang="en-US" sz="2000" dirty="0" smtClean="0">
                <a:cs typeface="Arial" charset="0"/>
              </a:rPr>
              <a:t> se propone </a:t>
            </a:r>
            <a:r>
              <a:rPr lang="en-US" sz="2000" dirty="0" err="1" smtClean="0">
                <a:cs typeface="Arial" charset="0"/>
              </a:rPr>
              <a:t>ratificar</a:t>
            </a:r>
            <a:endParaRPr lang="en-US" sz="20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Usar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los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procedimientos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parlamentarios</a:t>
            </a:r>
            <a:r>
              <a:rPr lang="en-US" sz="2000" dirty="0" smtClean="0">
                <a:cs typeface="Arial" charset="0"/>
              </a:rPr>
              <a:t> para </a:t>
            </a:r>
            <a:r>
              <a:rPr lang="en-US" sz="2000" dirty="0" err="1" smtClean="0">
                <a:cs typeface="Arial" charset="0"/>
              </a:rPr>
              <a:t>alentar</a:t>
            </a:r>
            <a:r>
              <a:rPr lang="en-US" sz="2000" dirty="0" smtClean="0">
                <a:cs typeface="Arial" charset="0"/>
              </a:rPr>
              <a:t> la </a:t>
            </a:r>
            <a:r>
              <a:rPr lang="en-US" sz="2000" dirty="0" err="1" smtClean="0">
                <a:cs typeface="Arial" charset="0"/>
              </a:rPr>
              <a:t>ratificación</a:t>
            </a:r>
            <a:r>
              <a:rPr lang="en-US" sz="2000" dirty="0" smtClean="0">
                <a:cs typeface="Arial" charset="0"/>
              </a:rPr>
              <a:t>, tales </a:t>
            </a:r>
            <a:r>
              <a:rPr lang="en-US" sz="2000" dirty="0" err="1" smtClean="0">
                <a:cs typeface="Arial" charset="0"/>
              </a:rPr>
              <a:t>como</a:t>
            </a:r>
            <a:r>
              <a:rPr lang="en-US" sz="2000" dirty="0" smtClean="0">
                <a:cs typeface="Arial" charset="0"/>
              </a:rPr>
              <a:t> las </a:t>
            </a:r>
            <a:r>
              <a:rPr lang="en-US" sz="2000" dirty="0" err="1" smtClean="0">
                <a:cs typeface="Arial" charset="0"/>
              </a:rPr>
              <a:t>preguntas</a:t>
            </a:r>
            <a:r>
              <a:rPr lang="en-US" sz="2000" dirty="0" smtClean="0">
                <a:cs typeface="Arial" charset="0"/>
              </a:rPr>
              <a:t> al </a:t>
            </a:r>
            <a:r>
              <a:rPr lang="en-US" sz="2000" dirty="0" err="1" smtClean="0">
                <a:cs typeface="Arial" charset="0"/>
              </a:rPr>
              <a:t>Ministro</a:t>
            </a:r>
            <a:endParaRPr lang="en-US" sz="20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Presentar</a:t>
            </a:r>
            <a:r>
              <a:rPr lang="en-US" sz="2000" dirty="0" smtClean="0">
                <a:cs typeface="Arial" charset="0"/>
              </a:rPr>
              <a:t> un </a:t>
            </a:r>
            <a:r>
              <a:rPr lang="en-US" sz="2000" dirty="0" err="1" smtClean="0">
                <a:cs typeface="Arial" charset="0"/>
              </a:rPr>
              <a:t>proyecto</a:t>
            </a:r>
            <a:r>
              <a:rPr lang="en-US" sz="2000" dirty="0" smtClean="0">
                <a:cs typeface="Arial" charset="0"/>
              </a:rPr>
              <a:t> de ley particular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Alentar</a:t>
            </a:r>
            <a:r>
              <a:rPr lang="en-US" sz="2000" dirty="0" smtClean="0">
                <a:cs typeface="Arial" charset="0"/>
              </a:rPr>
              <a:t> el debate </a:t>
            </a:r>
            <a:r>
              <a:rPr lang="en-US" sz="2000" dirty="0" err="1" smtClean="0">
                <a:cs typeface="Arial" charset="0"/>
              </a:rPr>
              <a:t>parlamentario</a:t>
            </a:r>
            <a:endParaRPr lang="en-US" sz="20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Movilizar</a:t>
            </a:r>
            <a:r>
              <a:rPr lang="en-US" sz="2000" dirty="0" smtClean="0">
                <a:cs typeface="Arial" charset="0"/>
              </a:rPr>
              <a:t> a la </a:t>
            </a:r>
            <a:r>
              <a:rPr lang="en-US" sz="2000" dirty="0" err="1" smtClean="0">
                <a:cs typeface="Arial" charset="0"/>
              </a:rPr>
              <a:t>opinión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pública</a:t>
            </a:r>
            <a:endParaRPr lang="en-US" sz="20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Desalentar</a:t>
            </a:r>
            <a:r>
              <a:rPr lang="en-US" sz="2000" dirty="0" smtClean="0">
                <a:cs typeface="Arial" charset="0"/>
              </a:rPr>
              <a:t> las </a:t>
            </a:r>
            <a:r>
              <a:rPr lang="en-US" sz="2000" dirty="0" err="1" smtClean="0">
                <a:cs typeface="Arial" charset="0"/>
              </a:rPr>
              <a:t>reservas</a:t>
            </a:r>
            <a:r>
              <a:rPr lang="en-US" sz="2000" dirty="0" smtClean="0">
                <a:cs typeface="Arial" charset="0"/>
              </a:rPr>
              <a:t> y </a:t>
            </a:r>
            <a:r>
              <a:rPr lang="en-US" sz="2000" dirty="0" err="1" smtClean="0">
                <a:cs typeface="Arial" charset="0"/>
              </a:rPr>
              <a:t>declaraciones</a:t>
            </a:r>
            <a:endParaRPr lang="en-US" sz="20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Sensibilizar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acerca</a:t>
            </a:r>
            <a:r>
              <a:rPr lang="en-US" sz="2000" dirty="0" smtClean="0">
                <a:cs typeface="Arial" charset="0"/>
              </a:rPr>
              <a:t> de la </a:t>
            </a:r>
            <a:r>
              <a:rPr lang="en-US" sz="2000" dirty="0" err="1" smtClean="0">
                <a:cs typeface="Arial" charset="0"/>
              </a:rPr>
              <a:t>Convención</a:t>
            </a:r>
            <a:r>
              <a:rPr lang="en-US" sz="2000" dirty="0" smtClean="0">
                <a:cs typeface="Arial" charset="0"/>
              </a:rPr>
              <a:t> y del </a:t>
            </a:r>
            <a:r>
              <a:rPr lang="en-US" sz="2000" dirty="0" err="1" smtClean="0">
                <a:cs typeface="Arial" charset="0"/>
              </a:rPr>
              <a:t>proceso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ratificación</a:t>
            </a:r>
            <a:endParaRPr lang="en-US" sz="20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dirty="0" err="1" smtClean="0">
                <a:cs typeface="Arial" charset="0"/>
              </a:rPr>
              <a:t>Alentar</a:t>
            </a:r>
            <a:r>
              <a:rPr lang="en-US" sz="2000" dirty="0" smtClean="0">
                <a:cs typeface="Arial" charset="0"/>
              </a:rPr>
              <a:t> la </a:t>
            </a:r>
            <a:r>
              <a:rPr lang="en-US" sz="2000" dirty="0" err="1" smtClean="0">
                <a:cs typeface="Arial" charset="0"/>
              </a:rPr>
              <a:t>ratificación</a:t>
            </a:r>
            <a:r>
              <a:rPr lang="en-US" sz="2000" dirty="0" smtClean="0">
                <a:cs typeface="Arial" charset="0"/>
              </a:rPr>
              <a:t> de la </a:t>
            </a:r>
            <a:r>
              <a:rPr lang="en-US" sz="2000" dirty="0" err="1" smtClean="0">
                <a:cs typeface="Arial" charset="0"/>
              </a:rPr>
              <a:t>Convención</a:t>
            </a:r>
            <a:r>
              <a:rPr lang="en-US" sz="2000" dirty="0" smtClean="0">
                <a:cs typeface="Arial" charset="0"/>
              </a:rPr>
              <a:t> y </a:t>
            </a:r>
            <a:r>
              <a:rPr lang="en-US" sz="2000" dirty="0" err="1" smtClean="0">
                <a:cs typeface="Arial" charset="0"/>
              </a:rPr>
              <a:t>su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Protocolo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Facultativo</a:t>
            </a:r>
            <a:r>
              <a:rPr lang="en-US" sz="2000" dirty="0" smtClean="0">
                <a:cs typeface="Arial" charset="0"/>
              </a:rPr>
              <a:t> 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000" i="1" dirty="0" smtClean="0">
                <a:cs typeface="Arial" charset="0"/>
              </a:rPr>
              <a:t>¿</a:t>
            </a:r>
            <a:r>
              <a:rPr lang="en-US" sz="2000" i="1" dirty="0" err="1" smtClean="0">
                <a:cs typeface="Arial" charset="0"/>
              </a:rPr>
              <a:t>Más</a:t>
            </a:r>
            <a:r>
              <a:rPr lang="en-US" sz="2000" i="1" dirty="0" smtClean="0">
                <a:cs typeface="Arial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752496"/>
          </a:xfrm>
        </p:spPr>
        <p:txBody>
          <a:bodyPr/>
          <a:lstStyle/>
          <a:p>
            <a:pPr algn="ctr" eaLnBrk="1" hangingPunct="1"/>
            <a:r>
              <a:rPr lang="es-ES" sz="1800" dirty="0" smtClean="0">
                <a:latin typeface="Arial" charset="0"/>
                <a:cs typeface="Arial" charset="0"/>
              </a:rPr>
              <a:t>¿Cómo </a:t>
            </a:r>
            <a:r>
              <a:rPr lang="es-ES" sz="1800" dirty="0">
                <a:latin typeface="Arial" charset="0"/>
                <a:cs typeface="Arial" charset="0"/>
              </a:rPr>
              <a:t>puedo apoyar la </a:t>
            </a:r>
            <a:r>
              <a:rPr lang="es-ES" sz="1800" dirty="0" smtClean="0">
                <a:latin typeface="Arial" charset="0"/>
                <a:cs typeface="Arial" charset="0"/>
              </a:rPr>
              <a:t>ratificación</a:t>
            </a:r>
            <a:r>
              <a:rPr lang="en-US" sz="1800" dirty="0" smtClean="0">
                <a:latin typeface="Arial" charset="0"/>
                <a:cs typeface="Arial" charset="0"/>
              </a:rPr>
              <a:t>?</a:t>
            </a:r>
            <a:br>
              <a:rPr lang="en-US" sz="1800" dirty="0" smtClean="0">
                <a:latin typeface="Arial" charset="0"/>
                <a:cs typeface="Arial" charset="0"/>
              </a:rPr>
            </a:br>
            <a:endParaRPr lang="fr-FR" sz="18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741363" y="1133475"/>
            <a:ext cx="8015287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b="1" dirty="0" err="1" smtClean="0">
                <a:cs typeface="Arial" charset="0"/>
              </a:rPr>
              <a:t>Sociedad</a:t>
            </a:r>
            <a:r>
              <a:rPr lang="en-US" b="1" dirty="0" smtClean="0">
                <a:cs typeface="Arial" charset="0"/>
              </a:rPr>
              <a:t> civil: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dirty="0" err="1" smtClean="0">
                <a:cs typeface="Arial" charset="0"/>
              </a:rPr>
              <a:t>Crear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una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coalición</a:t>
            </a:r>
            <a:r>
              <a:rPr lang="en-US" dirty="0" smtClean="0">
                <a:cs typeface="Arial" charset="0"/>
              </a:rPr>
              <a:t> para </a:t>
            </a:r>
            <a:r>
              <a:rPr lang="en-US" dirty="0" err="1" smtClean="0">
                <a:cs typeface="Arial" charset="0"/>
              </a:rPr>
              <a:t>apoyar</a:t>
            </a:r>
            <a:r>
              <a:rPr lang="en-US" dirty="0" smtClean="0">
                <a:cs typeface="Arial" charset="0"/>
              </a:rPr>
              <a:t> la </a:t>
            </a:r>
            <a:r>
              <a:rPr lang="en-US" dirty="0" err="1" smtClean="0">
                <a:cs typeface="Arial" charset="0"/>
              </a:rPr>
              <a:t>ratificación</a:t>
            </a:r>
            <a:endParaRPr lang="en-US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dirty="0" err="1" smtClean="0">
                <a:cs typeface="Arial" charset="0"/>
              </a:rPr>
              <a:t>Ponerse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en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contacto</a:t>
            </a:r>
            <a:r>
              <a:rPr lang="en-US" dirty="0" smtClean="0">
                <a:cs typeface="Arial" charset="0"/>
              </a:rPr>
              <a:t> con </a:t>
            </a:r>
            <a:r>
              <a:rPr lang="en-US" dirty="0" err="1" smtClean="0">
                <a:cs typeface="Arial" charset="0"/>
              </a:rPr>
              <a:t>organizaciones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internacionales</a:t>
            </a:r>
            <a:r>
              <a:rPr lang="en-US" dirty="0" smtClean="0">
                <a:cs typeface="Arial" charset="0"/>
              </a:rPr>
              <a:t> de la </a:t>
            </a:r>
            <a:r>
              <a:rPr lang="en-US" dirty="0" err="1" smtClean="0">
                <a:cs typeface="Arial" charset="0"/>
              </a:rPr>
              <a:t>sociedad</a:t>
            </a:r>
            <a:r>
              <a:rPr lang="en-US" dirty="0" smtClean="0">
                <a:cs typeface="Arial" charset="0"/>
              </a:rPr>
              <a:t> civil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dirty="0" err="1" smtClean="0">
                <a:cs typeface="Arial" charset="0"/>
              </a:rPr>
              <a:t>Establecer</a:t>
            </a:r>
            <a:r>
              <a:rPr lang="en-US" dirty="0" smtClean="0">
                <a:cs typeface="Arial" charset="0"/>
              </a:rPr>
              <a:t> un </a:t>
            </a:r>
            <a:r>
              <a:rPr lang="en-US" dirty="0" err="1" smtClean="0">
                <a:cs typeface="Arial" charset="0"/>
              </a:rPr>
              <a:t>calendario</a:t>
            </a:r>
            <a:r>
              <a:rPr lang="en-US" dirty="0" smtClean="0">
                <a:cs typeface="Arial" charset="0"/>
              </a:rPr>
              <a:t> y </a:t>
            </a:r>
            <a:r>
              <a:rPr lang="en-US" dirty="0" err="1" smtClean="0">
                <a:cs typeface="Arial" charset="0"/>
              </a:rPr>
              <a:t>una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estrategia</a:t>
            </a:r>
            <a:r>
              <a:rPr lang="en-US" dirty="0" smtClean="0">
                <a:cs typeface="Arial" charset="0"/>
              </a:rPr>
              <a:t> de </a:t>
            </a:r>
            <a:r>
              <a:rPr lang="en-US" dirty="0" err="1" smtClean="0">
                <a:cs typeface="Arial" charset="0"/>
              </a:rPr>
              <a:t>cabildeo</a:t>
            </a:r>
            <a:endParaRPr lang="en-US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dirty="0" err="1" smtClean="0">
                <a:cs typeface="Arial" charset="0"/>
              </a:rPr>
              <a:t>Emprender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una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campaña</a:t>
            </a:r>
            <a:r>
              <a:rPr lang="en-US" dirty="0" smtClean="0">
                <a:cs typeface="Arial" charset="0"/>
              </a:rPr>
              <a:t> de </a:t>
            </a:r>
            <a:r>
              <a:rPr lang="en-US" dirty="0" err="1" smtClean="0">
                <a:cs typeface="Arial" charset="0"/>
              </a:rPr>
              <a:t>sensibilización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en</a:t>
            </a:r>
            <a:r>
              <a:rPr lang="en-US" dirty="0" smtClean="0">
                <a:cs typeface="Arial" charset="0"/>
              </a:rPr>
              <a:t> la </a:t>
            </a:r>
            <a:r>
              <a:rPr lang="en-US" dirty="0" err="1" smtClean="0">
                <a:cs typeface="Arial" charset="0"/>
              </a:rPr>
              <a:t>prensa</a:t>
            </a:r>
            <a:endParaRPr lang="en-US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dirty="0" err="1" smtClean="0">
                <a:cs typeface="Arial" charset="0"/>
              </a:rPr>
              <a:t>Celebrar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una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conferencia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nacional</a:t>
            </a:r>
            <a:endParaRPr lang="en-US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dirty="0" err="1" smtClean="0">
                <a:cs typeface="Arial" charset="0"/>
              </a:rPr>
              <a:t>Preparar</a:t>
            </a:r>
            <a:r>
              <a:rPr lang="en-US" dirty="0" smtClean="0">
                <a:cs typeface="Arial" charset="0"/>
              </a:rPr>
              <a:t> un </a:t>
            </a:r>
            <a:r>
              <a:rPr lang="en-US" dirty="0" err="1" smtClean="0">
                <a:cs typeface="Arial" charset="0"/>
              </a:rPr>
              <a:t>programa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sobre</a:t>
            </a:r>
            <a:r>
              <a:rPr lang="en-US" dirty="0" smtClean="0">
                <a:cs typeface="Arial" charset="0"/>
              </a:rPr>
              <a:t> la </a:t>
            </a:r>
            <a:r>
              <a:rPr lang="en-US" dirty="0" err="1" smtClean="0">
                <a:cs typeface="Arial" charset="0"/>
              </a:rPr>
              <a:t>ratificación</a:t>
            </a:r>
            <a:r>
              <a:rPr lang="en-US" dirty="0" smtClean="0">
                <a:cs typeface="Arial" charset="0"/>
              </a:rPr>
              <a:t> y </a:t>
            </a:r>
            <a:r>
              <a:rPr lang="en-US" dirty="0" err="1" smtClean="0">
                <a:cs typeface="Arial" charset="0"/>
              </a:rPr>
              <a:t>buscar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los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medios</a:t>
            </a:r>
            <a:r>
              <a:rPr lang="en-US" dirty="0" smtClean="0">
                <a:cs typeface="Arial" charset="0"/>
              </a:rPr>
              <a:t> de </a:t>
            </a:r>
            <a:r>
              <a:rPr lang="en-US" dirty="0" err="1" smtClean="0">
                <a:cs typeface="Arial" charset="0"/>
              </a:rPr>
              <a:t>financiarlo</a:t>
            </a:r>
            <a:endParaRPr lang="en-US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dirty="0" err="1" smtClean="0">
                <a:cs typeface="Arial" charset="0"/>
              </a:rPr>
              <a:t>Entrevistarse</a:t>
            </a:r>
            <a:r>
              <a:rPr lang="en-US" dirty="0" smtClean="0">
                <a:cs typeface="Arial" charset="0"/>
              </a:rPr>
              <a:t> con </a:t>
            </a:r>
            <a:r>
              <a:rPr lang="en-US" dirty="0" err="1" smtClean="0">
                <a:cs typeface="Arial" charset="0"/>
              </a:rPr>
              <a:t>parlamentarios</a:t>
            </a:r>
            <a:r>
              <a:rPr lang="en-US" dirty="0" smtClean="0">
                <a:cs typeface="Arial" charset="0"/>
              </a:rPr>
              <a:t>, </a:t>
            </a:r>
            <a:r>
              <a:rPr lang="en-US" dirty="0" err="1" smtClean="0">
                <a:cs typeface="Arial" charset="0"/>
              </a:rPr>
              <a:t>ministros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competentes</a:t>
            </a:r>
            <a:r>
              <a:rPr lang="en-US" dirty="0" smtClean="0">
                <a:cs typeface="Arial" charset="0"/>
              </a:rPr>
              <a:t>, </a:t>
            </a:r>
            <a:r>
              <a:rPr lang="en-US" dirty="0" err="1" smtClean="0">
                <a:cs typeface="Arial" charset="0"/>
              </a:rPr>
              <a:t>instituciones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nacionales</a:t>
            </a:r>
            <a:r>
              <a:rPr lang="en-US" dirty="0" smtClean="0">
                <a:cs typeface="Arial" charset="0"/>
              </a:rPr>
              <a:t> de derechos </a:t>
            </a:r>
            <a:r>
              <a:rPr lang="en-US" dirty="0" err="1" smtClean="0">
                <a:cs typeface="Arial" charset="0"/>
              </a:rPr>
              <a:t>humanos</a:t>
            </a:r>
            <a:r>
              <a:rPr lang="en-US" dirty="0" smtClean="0">
                <a:cs typeface="Arial" charset="0"/>
              </a:rPr>
              <a:t>, etc.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dirty="0" err="1" smtClean="0">
                <a:cs typeface="Arial" charset="0"/>
              </a:rPr>
              <a:t>Hablar</a:t>
            </a:r>
            <a:r>
              <a:rPr lang="en-US" dirty="0" smtClean="0">
                <a:cs typeface="Arial" charset="0"/>
              </a:rPr>
              <a:t> de la </a:t>
            </a:r>
            <a:r>
              <a:rPr lang="en-US" dirty="0" err="1" smtClean="0">
                <a:cs typeface="Arial" charset="0"/>
              </a:rPr>
              <a:t>ratificación</a:t>
            </a:r>
            <a:r>
              <a:rPr lang="en-US" dirty="0" smtClean="0">
                <a:cs typeface="Arial" charset="0"/>
              </a:rPr>
              <a:t> con el </a:t>
            </a:r>
            <a:r>
              <a:rPr lang="en-US" dirty="0" err="1" smtClean="0">
                <a:cs typeface="Arial" charset="0"/>
              </a:rPr>
              <a:t>conjunto</a:t>
            </a:r>
            <a:r>
              <a:rPr lang="en-US" dirty="0" smtClean="0">
                <a:cs typeface="Arial" charset="0"/>
              </a:rPr>
              <a:t> de </a:t>
            </a:r>
            <a:r>
              <a:rPr lang="en-US" dirty="0" err="1" smtClean="0">
                <a:cs typeface="Arial" charset="0"/>
              </a:rPr>
              <a:t>donantes</a:t>
            </a:r>
            <a:endParaRPr lang="en-US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dirty="0" err="1" smtClean="0">
                <a:cs typeface="Arial" charset="0"/>
              </a:rPr>
              <a:t>Preguntar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qué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hacen</a:t>
            </a:r>
            <a:r>
              <a:rPr lang="en-US" dirty="0" smtClean="0">
                <a:cs typeface="Arial" charset="0"/>
              </a:rPr>
              <a:t> las </a:t>
            </a:r>
            <a:r>
              <a:rPr lang="en-US" dirty="0" err="1" smtClean="0">
                <a:cs typeface="Arial" charset="0"/>
              </a:rPr>
              <a:t>Naciones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Unidas</a:t>
            </a:r>
            <a:endParaRPr lang="en-US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dirty="0" smtClean="0">
                <a:cs typeface="Arial" charset="0"/>
              </a:rPr>
              <a:t>¿</a:t>
            </a:r>
            <a:r>
              <a:rPr lang="en-US" dirty="0" err="1" smtClean="0">
                <a:cs typeface="Arial" charset="0"/>
              </a:rPr>
              <a:t>Más</a:t>
            </a:r>
            <a:r>
              <a:rPr lang="en-US" dirty="0" smtClean="0">
                <a:cs typeface="Arial" charset="0"/>
              </a:rPr>
              <a:t>?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7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8015287" cy="1090612"/>
          </a:xfrm>
        </p:spPr>
        <p:txBody>
          <a:bodyPr/>
          <a:lstStyle/>
          <a:p>
            <a:pPr algn="ctr" eaLnBrk="1" hangingPunct="1"/>
            <a:r>
              <a:rPr lang="es-ES" sz="3600" dirty="0">
                <a:latin typeface="Arial" charset="0"/>
                <a:cs typeface="Arial" charset="0"/>
              </a:rPr>
              <a:t>¿Cómo puedo apoyar la </a:t>
            </a:r>
            <a:r>
              <a:rPr lang="es-ES" sz="3600" dirty="0" smtClean="0">
                <a:latin typeface="Arial" charset="0"/>
                <a:cs typeface="Arial" charset="0"/>
              </a:rPr>
              <a:t>ratificación?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1016000" y="1528175"/>
            <a:ext cx="7056438" cy="4108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b="1" dirty="0" err="1" smtClean="0">
                <a:cs typeface="Arial" charset="0"/>
              </a:rPr>
              <a:t>Instituciones</a:t>
            </a:r>
            <a:r>
              <a:rPr lang="en-US" b="1" dirty="0" smtClean="0">
                <a:cs typeface="Arial" charset="0"/>
              </a:rPr>
              <a:t> </a:t>
            </a:r>
            <a:r>
              <a:rPr lang="en-US" b="1" dirty="0" err="1" smtClean="0">
                <a:cs typeface="Arial" charset="0"/>
              </a:rPr>
              <a:t>nacionales</a:t>
            </a:r>
            <a:r>
              <a:rPr lang="en-US" b="1" dirty="0" smtClean="0">
                <a:cs typeface="Arial" charset="0"/>
              </a:rPr>
              <a:t> de derechos </a:t>
            </a:r>
            <a:r>
              <a:rPr lang="en-US" b="1" dirty="0" err="1" smtClean="0">
                <a:cs typeface="Arial" charset="0"/>
              </a:rPr>
              <a:t>humanos</a:t>
            </a:r>
            <a:r>
              <a:rPr lang="en-US" b="1" dirty="0" smtClean="0">
                <a:cs typeface="Arial" charset="0"/>
              </a:rPr>
              <a:t> (INDH):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b="1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dirty="0" err="1" smtClean="0">
                <a:cs typeface="Arial" charset="0"/>
              </a:rPr>
              <a:t>Iniciar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investigaciones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sobre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los</a:t>
            </a:r>
            <a:r>
              <a:rPr lang="en-US" dirty="0" smtClean="0">
                <a:cs typeface="Arial" charset="0"/>
              </a:rPr>
              <a:t> derechos de las personas con </a:t>
            </a:r>
            <a:r>
              <a:rPr lang="en-US" dirty="0" err="1" smtClean="0">
                <a:cs typeface="Arial" charset="0"/>
              </a:rPr>
              <a:t>discapacidad</a:t>
            </a:r>
            <a:endParaRPr lang="en-US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dirty="0" err="1" smtClean="0">
                <a:cs typeface="Arial" charset="0"/>
              </a:rPr>
              <a:t>Modificar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leyes</a:t>
            </a:r>
            <a:r>
              <a:rPr lang="en-US" dirty="0" smtClean="0">
                <a:cs typeface="Arial" charset="0"/>
              </a:rPr>
              <a:t> y </a:t>
            </a:r>
            <a:r>
              <a:rPr lang="en-US" dirty="0" err="1" smtClean="0">
                <a:cs typeface="Arial" charset="0"/>
              </a:rPr>
              <a:t>medidas</a:t>
            </a:r>
            <a:endParaRPr lang="en-US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dirty="0" err="1" smtClean="0">
                <a:cs typeface="Arial" charset="0"/>
              </a:rPr>
              <a:t>Plantear</a:t>
            </a:r>
            <a:r>
              <a:rPr lang="en-US" dirty="0" smtClean="0">
                <a:cs typeface="Arial" charset="0"/>
              </a:rPr>
              <a:t> la </a:t>
            </a:r>
            <a:r>
              <a:rPr lang="en-US" dirty="0" err="1" smtClean="0">
                <a:cs typeface="Arial" charset="0"/>
              </a:rPr>
              <a:t>ratificación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en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los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informes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anuales</a:t>
            </a:r>
            <a:r>
              <a:rPr lang="en-US" dirty="0" smtClean="0">
                <a:cs typeface="Arial" charset="0"/>
              </a:rPr>
              <a:t> que </a:t>
            </a:r>
            <a:r>
              <a:rPr lang="en-US" dirty="0" err="1" smtClean="0">
                <a:cs typeface="Arial" charset="0"/>
              </a:rPr>
              <a:t>someten</a:t>
            </a:r>
            <a:r>
              <a:rPr lang="en-US" dirty="0" smtClean="0">
                <a:cs typeface="Arial" charset="0"/>
              </a:rPr>
              <a:t> al </a:t>
            </a:r>
            <a:r>
              <a:rPr lang="en-US" dirty="0" err="1" smtClean="0">
                <a:cs typeface="Arial" charset="0"/>
              </a:rPr>
              <a:t>Parlamento</a:t>
            </a:r>
            <a:endParaRPr lang="en-US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dirty="0" err="1" smtClean="0">
                <a:cs typeface="Arial" charset="0"/>
              </a:rPr>
              <a:t>Publicar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comunicados</a:t>
            </a:r>
            <a:r>
              <a:rPr lang="en-US" dirty="0" smtClean="0">
                <a:cs typeface="Arial" charset="0"/>
              </a:rPr>
              <a:t> de </a:t>
            </a:r>
            <a:r>
              <a:rPr lang="en-US" dirty="0" err="1" smtClean="0">
                <a:cs typeface="Arial" charset="0"/>
              </a:rPr>
              <a:t>prensa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en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apoyo</a:t>
            </a:r>
            <a:r>
              <a:rPr lang="en-US" dirty="0" smtClean="0">
                <a:cs typeface="Arial" charset="0"/>
              </a:rPr>
              <a:t> de la </a:t>
            </a:r>
            <a:r>
              <a:rPr lang="en-US" dirty="0" err="1" smtClean="0">
                <a:cs typeface="Arial" charset="0"/>
              </a:rPr>
              <a:t>ratificación</a:t>
            </a:r>
            <a:endParaRPr lang="en-US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dirty="0" err="1" smtClean="0">
                <a:cs typeface="Arial" charset="0"/>
              </a:rPr>
              <a:t>Sensibilizar</a:t>
            </a:r>
            <a:r>
              <a:rPr lang="en-US" dirty="0" smtClean="0">
                <a:cs typeface="Arial" charset="0"/>
              </a:rPr>
              <a:t> a la </a:t>
            </a:r>
            <a:r>
              <a:rPr lang="en-US" dirty="0" err="1" smtClean="0">
                <a:cs typeface="Arial" charset="0"/>
              </a:rPr>
              <a:t>comunidad</a:t>
            </a:r>
            <a:endParaRPr lang="en-US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dirty="0" err="1" smtClean="0">
                <a:cs typeface="Arial" charset="0"/>
              </a:rPr>
              <a:t>Cooperar</a:t>
            </a:r>
            <a:r>
              <a:rPr lang="en-US" dirty="0" smtClean="0">
                <a:cs typeface="Arial" charset="0"/>
              </a:rPr>
              <a:t> con las OPD </a:t>
            </a:r>
            <a:r>
              <a:rPr lang="en-US" dirty="0" err="1" smtClean="0">
                <a:cs typeface="Arial" charset="0"/>
              </a:rPr>
              <a:t>en</a:t>
            </a:r>
            <a:r>
              <a:rPr lang="en-US" dirty="0" smtClean="0">
                <a:cs typeface="Arial" charset="0"/>
              </a:rPr>
              <a:t> el </a:t>
            </a:r>
            <a:r>
              <a:rPr lang="en-US" dirty="0" err="1" smtClean="0">
                <a:cs typeface="Arial" charset="0"/>
              </a:rPr>
              <a:t>tema</a:t>
            </a:r>
            <a:r>
              <a:rPr lang="en-US" dirty="0" smtClean="0">
                <a:cs typeface="Arial" charset="0"/>
              </a:rPr>
              <a:t> de la </a:t>
            </a:r>
            <a:r>
              <a:rPr lang="en-US" dirty="0" err="1" smtClean="0">
                <a:cs typeface="Arial" charset="0"/>
              </a:rPr>
              <a:t>ratificación</a:t>
            </a:r>
            <a:endParaRPr lang="en-US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dirty="0" err="1" smtClean="0">
                <a:cs typeface="Arial" charset="0"/>
              </a:rPr>
              <a:t>Asegurar</a:t>
            </a:r>
            <a:r>
              <a:rPr lang="en-US" dirty="0" smtClean="0">
                <a:cs typeface="Arial" charset="0"/>
              </a:rPr>
              <a:t>  la </a:t>
            </a:r>
            <a:r>
              <a:rPr lang="en-US" dirty="0" err="1" smtClean="0">
                <a:cs typeface="Arial" charset="0"/>
              </a:rPr>
              <a:t>capacidad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propia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en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err="1" smtClean="0">
                <a:cs typeface="Arial" charset="0"/>
              </a:rPr>
              <a:t>relación</a:t>
            </a:r>
            <a:r>
              <a:rPr lang="en-US" dirty="0" smtClean="0">
                <a:cs typeface="Arial" charset="0"/>
              </a:rPr>
              <a:t> con la </a:t>
            </a:r>
            <a:r>
              <a:rPr lang="en-US" dirty="0" err="1" smtClean="0">
                <a:cs typeface="Arial" charset="0"/>
              </a:rPr>
              <a:t>Convención</a:t>
            </a:r>
            <a:endParaRPr lang="en-US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dirty="0" smtClean="0">
                <a:cs typeface="Arial" charset="0"/>
              </a:rPr>
              <a:t>¿</a:t>
            </a:r>
            <a:r>
              <a:rPr lang="en-US" dirty="0" err="1" smtClean="0">
                <a:cs typeface="Arial" charset="0"/>
              </a:rPr>
              <a:t>Más</a:t>
            </a:r>
            <a:r>
              <a:rPr lang="en-US" dirty="0" smtClean="0">
                <a:cs typeface="Arial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es-ES" sz="2400" dirty="0">
                <a:latin typeface="Arial" charset="0"/>
                <a:cs typeface="Arial" charset="0"/>
              </a:rPr>
              <a:t>¿Cómo puedo apoyar la </a:t>
            </a:r>
            <a:r>
              <a:rPr lang="es-ES" sz="2400" dirty="0" smtClean="0">
                <a:latin typeface="Arial" charset="0"/>
                <a:cs typeface="Arial" charset="0"/>
              </a:rPr>
              <a:t>ratificación?</a:t>
            </a:r>
            <a:r>
              <a:rPr lang="en-US" sz="2400" dirty="0" smtClean="0">
                <a:latin typeface="Arial" charset="0"/>
                <a:cs typeface="Arial" charset="0"/>
              </a:rPr>
              <a:t/>
            </a:r>
            <a:br>
              <a:rPr lang="en-US" sz="2400" dirty="0" smtClean="0">
                <a:latin typeface="Arial" charset="0"/>
                <a:cs typeface="Arial" charset="0"/>
              </a:rPr>
            </a:br>
            <a:endParaRPr lang="fr-FR" sz="2400" dirty="0" smtClean="0">
              <a:latin typeface="Arial" charset="0"/>
              <a:cs typeface="Arial" charset="0"/>
            </a:endParaRPr>
          </a:p>
        </p:txBody>
      </p:sp>
      <p:sp>
        <p:nvSpPr>
          <p:cNvPr id="16387" name="Content Placeholder 2"/>
          <p:cNvSpPr txBox="1">
            <a:spLocks/>
          </p:cNvSpPr>
          <p:nvPr/>
        </p:nvSpPr>
        <p:spPr bwMode="auto">
          <a:xfrm>
            <a:off x="742950" y="1033463"/>
            <a:ext cx="7329488" cy="512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600" b="1" dirty="0" err="1" smtClean="0">
                <a:cs typeface="Arial" charset="0"/>
              </a:rPr>
              <a:t>Equipo</a:t>
            </a:r>
            <a:r>
              <a:rPr lang="en-US" sz="1600" b="1" dirty="0" smtClean="0">
                <a:cs typeface="Arial" charset="0"/>
              </a:rPr>
              <a:t> de las </a:t>
            </a:r>
            <a:r>
              <a:rPr lang="en-US" sz="1600" b="1" dirty="0" err="1" smtClean="0">
                <a:cs typeface="Arial" charset="0"/>
              </a:rPr>
              <a:t>Naciones</a:t>
            </a:r>
            <a:r>
              <a:rPr lang="en-US" sz="1600" b="1" dirty="0" smtClean="0">
                <a:cs typeface="Arial" charset="0"/>
              </a:rPr>
              <a:t> </a:t>
            </a:r>
            <a:r>
              <a:rPr lang="en-US" sz="1600" b="1" dirty="0" err="1" smtClean="0">
                <a:cs typeface="Arial" charset="0"/>
              </a:rPr>
              <a:t>Unidas</a:t>
            </a:r>
            <a:r>
              <a:rPr lang="en-US" sz="1600" b="1" dirty="0" smtClean="0">
                <a:cs typeface="Arial" charset="0"/>
              </a:rPr>
              <a:t> </a:t>
            </a:r>
            <a:r>
              <a:rPr lang="en-US" sz="1600" b="1" dirty="0" err="1" smtClean="0">
                <a:cs typeface="Arial" charset="0"/>
              </a:rPr>
              <a:t>en</a:t>
            </a:r>
            <a:r>
              <a:rPr lang="en-US" sz="1600" b="1" dirty="0" smtClean="0">
                <a:cs typeface="Arial" charset="0"/>
              </a:rPr>
              <a:t> el </a:t>
            </a:r>
            <a:r>
              <a:rPr lang="en-US" sz="1600" b="1" dirty="0" err="1" smtClean="0">
                <a:cs typeface="Arial" charset="0"/>
              </a:rPr>
              <a:t>país</a:t>
            </a:r>
            <a:r>
              <a:rPr lang="en-US" sz="1600" b="1" dirty="0" smtClean="0">
                <a:cs typeface="Arial" charset="0"/>
              </a:rPr>
              <a:t>: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1600" b="1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1600" dirty="0" err="1" smtClean="0">
                <a:cs typeface="Arial" charset="0"/>
              </a:rPr>
              <a:t>Discutir</a:t>
            </a:r>
            <a:r>
              <a:rPr lang="en-US" sz="1600" dirty="0" smtClean="0">
                <a:cs typeface="Arial" charset="0"/>
              </a:rPr>
              <a:t> el </a:t>
            </a:r>
            <a:r>
              <a:rPr lang="en-US" sz="1600" dirty="0" err="1" smtClean="0">
                <a:cs typeface="Arial" charset="0"/>
              </a:rPr>
              <a:t>tema</a:t>
            </a:r>
            <a:r>
              <a:rPr lang="en-US" sz="1600" dirty="0" smtClean="0">
                <a:cs typeface="Arial" charset="0"/>
              </a:rPr>
              <a:t> de la </a:t>
            </a:r>
            <a:r>
              <a:rPr lang="en-US" sz="1600" dirty="0" err="1" smtClean="0">
                <a:cs typeface="Arial" charset="0"/>
              </a:rPr>
              <a:t>ratificación</a:t>
            </a:r>
            <a:r>
              <a:rPr lang="en-US" sz="1600" dirty="0" smtClean="0">
                <a:cs typeface="Arial" charset="0"/>
              </a:rPr>
              <a:t> con </a:t>
            </a:r>
            <a:r>
              <a:rPr lang="en-US" sz="1600" dirty="0" err="1" smtClean="0">
                <a:cs typeface="Arial" charset="0"/>
              </a:rPr>
              <a:t>interlocutores</a:t>
            </a:r>
            <a:r>
              <a:rPr lang="en-US" sz="1600" dirty="0" smtClean="0">
                <a:cs typeface="Arial" charset="0"/>
              </a:rPr>
              <a:t> </a:t>
            </a:r>
            <a:r>
              <a:rPr lang="en-US" sz="1600" dirty="0" err="1" smtClean="0">
                <a:cs typeface="Arial" charset="0"/>
              </a:rPr>
              <a:t>gubernamentales</a:t>
            </a:r>
            <a:endParaRPr lang="en-US" sz="16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1600" dirty="0" err="1" smtClean="0">
                <a:cs typeface="Arial" charset="0"/>
              </a:rPr>
              <a:t>Compilar</a:t>
            </a:r>
            <a:r>
              <a:rPr lang="en-US" sz="1600" dirty="0" smtClean="0">
                <a:cs typeface="Arial" charset="0"/>
              </a:rPr>
              <a:t> las </a:t>
            </a:r>
            <a:r>
              <a:rPr lang="en-US" sz="1600" dirty="0" err="1" smtClean="0">
                <a:cs typeface="Arial" charset="0"/>
              </a:rPr>
              <a:t>prácticas</a:t>
            </a:r>
            <a:r>
              <a:rPr lang="en-US" sz="1600" dirty="0" smtClean="0">
                <a:cs typeface="Arial" charset="0"/>
              </a:rPr>
              <a:t> </a:t>
            </a:r>
            <a:r>
              <a:rPr lang="en-US" sz="1600" dirty="0" err="1" smtClean="0">
                <a:cs typeface="Arial" charset="0"/>
              </a:rPr>
              <a:t>idóneas</a:t>
            </a:r>
            <a:r>
              <a:rPr lang="en-US" sz="1600" dirty="0" smtClean="0">
                <a:cs typeface="Arial" charset="0"/>
              </a:rPr>
              <a:t> de la </a:t>
            </a:r>
            <a:r>
              <a:rPr lang="en-US" sz="1600" dirty="0" err="1" smtClean="0">
                <a:cs typeface="Arial" charset="0"/>
              </a:rPr>
              <a:t>región</a:t>
            </a:r>
            <a:endParaRPr lang="en-US" sz="16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1600" dirty="0" err="1" smtClean="0">
                <a:cs typeface="Arial" charset="0"/>
              </a:rPr>
              <a:t>Sensibilizar</a:t>
            </a:r>
            <a:r>
              <a:rPr lang="en-US" sz="1600" dirty="0" smtClean="0">
                <a:cs typeface="Arial" charset="0"/>
              </a:rPr>
              <a:t> </a:t>
            </a:r>
            <a:r>
              <a:rPr lang="en-US" sz="1600" dirty="0" err="1" smtClean="0">
                <a:cs typeface="Arial" charset="0"/>
              </a:rPr>
              <a:t>acerca</a:t>
            </a:r>
            <a:r>
              <a:rPr lang="en-US" sz="1600" dirty="0" smtClean="0">
                <a:cs typeface="Arial" charset="0"/>
              </a:rPr>
              <a:t> de la </a:t>
            </a:r>
            <a:r>
              <a:rPr lang="en-US" sz="1600" dirty="0" err="1" smtClean="0">
                <a:cs typeface="Arial" charset="0"/>
              </a:rPr>
              <a:t>Convención</a:t>
            </a:r>
            <a:endParaRPr lang="en-US" sz="16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1600" dirty="0" smtClean="0">
                <a:cs typeface="Arial" charset="0"/>
              </a:rPr>
              <a:t>Dar </a:t>
            </a:r>
            <a:r>
              <a:rPr lang="en-US" sz="1600" dirty="0" err="1" smtClean="0">
                <a:cs typeface="Arial" charset="0"/>
              </a:rPr>
              <a:t>asesoramiento</a:t>
            </a:r>
            <a:r>
              <a:rPr lang="en-US" sz="1600" dirty="0" smtClean="0">
                <a:cs typeface="Arial" charset="0"/>
              </a:rPr>
              <a:t> </a:t>
            </a:r>
            <a:r>
              <a:rPr lang="en-US" sz="1600" dirty="0" err="1" smtClean="0">
                <a:cs typeface="Arial" charset="0"/>
              </a:rPr>
              <a:t>cualificado</a:t>
            </a:r>
            <a:r>
              <a:rPr lang="en-US" sz="1600" dirty="0" smtClean="0">
                <a:cs typeface="Arial" charset="0"/>
              </a:rPr>
              <a:t> al </a:t>
            </a:r>
            <a:r>
              <a:rPr lang="en-US" sz="1600" dirty="0" err="1" smtClean="0">
                <a:cs typeface="Arial" charset="0"/>
              </a:rPr>
              <a:t>gobierno</a:t>
            </a:r>
            <a:r>
              <a:rPr lang="en-US" sz="1600" dirty="0" smtClean="0">
                <a:cs typeface="Arial" charset="0"/>
              </a:rPr>
              <a:t> y </a:t>
            </a:r>
            <a:r>
              <a:rPr lang="en-US" sz="1600" dirty="0" err="1" smtClean="0">
                <a:cs typeface="Arial" charset="0"/>
              </a:rPr>
              <a:t>los</a:t>
            </a:r>
            <a:r>
              <a:rPr lang="en-US" sz="1600" dirty="0" smtClean="0">
                <a:cs typeface="Arial" charset="0"/>
              </a:rPr>
              <a:t> </a:t>
            </a:r>
            <a:r>
              <a:rPr lang="en-US" sz="1600" dirty="0" err="1" smtClean="0">
                <a:cs typeface="Arial" charset="0"/>
              </a:rPr>
              <a:t>interlocutores</a:t>
            </a:r>
            <a:r>
              <a:rPr lang="en-US" sz="1600" dirty="0" smtClean="0">
                <a:cs typeface="Arial" charset="0"/>
              </a:rPr>
              <a:t> de la </a:t>
            </a:r>
            <a:r>
              <a:rPr lang="en-US" sz="1600" dirty="0" err="1" smtClean="0">
                <a:cs typeface="Arial" charset="0"/>
              </a:rPr>
              <a:t>sociedad</a:t>
            </a:r>
            <a:r>
              <a:rPr lang="en-US" sz="1600" dirty="0" smtClean="0">
                <a:cs typeface="Arial" charset="0"/>
              </a:rPr>
              <a:t> civil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1600" dirty="0" err="1" smtClean="0">
                <a:cs typeface="Arial" charset="0"/>
              </a:rPr>
              <a:t>Proporcionar</a:t>
            </a:r>
            <a:r>
              <a:rPr lang="en-US" sz="1600" dirty="0" smtClean="0">
                <a:cs typeface="Arial" charset="0"/>
              </a:rPr>
              <a:t> </a:t>
            </a:r>
            <a:r>
              <a:rPr lang="en-US" sz="1600" dirty="0" err="1" smtClean="0">
                <a:cs typeface="Arial" charset="0"/>
              </a:rPr>
              <a:t>asistencia</a:t>
            </a:r>
            <a:r>
              <a:rPr lang="en-US" sz="1600" dirty="0" smtClean="0">
                <a:cs typeface="Arial" charset="0"/>
              </a:rPr>
              <a:t> </a:t>
            </a:r>
            <a:r>
              <a:rPr lang="en-US" sz="1600" dirty="0" err="1" smtClean="0">
                <a:cs typeface="Arial" charset="0"/>
              </a:rPr>
              <a:t>técnica</a:t>
            </a:r>
            <a:r>
              <a:rPr lang="en-US" sz="1600" dirty="0" smtClean="0">
                <a:cs typeface="Arial" charset="0"/>
              </a:rPr>
              <a:t> a </a:t>
            </a:r>
            <a:r>
              <a:rPr lang="en-US" sz="1600" dirty="0" err="1" smtClean="0">
                <a:cs typeface="Arial" charset="0"/>
              </a:rPr>
              <a:t>los</a:t>
            </a:r>
            <a:r>
              <a:rPr lang="en-US" sz="1600" dirty="0" smtClean="0">
                <a:cs typeface="Arial" charset="0"/>
              </a:rPr>
              <a:t> </a:t>
            </a:r>
            <a:r>
              <a:rPr lang="en-US" sz="1600" dirty="0" err="1" smtClean="0">
                <a:cs typeface="Arial" charset="0"/>
              </a:rPr>
              <a:t>puntos</a:t>
            </a:r>
            <a:r>
              <a:rPr lang="en-US" sz="1600" dirty="0" smtClean="0">
                <a:cs typeface="Arial" charset="0"/>
              </a:rPr>
              <a:t> </a:t>
            </a:r>
            <a:r>
              <a:rPr lang="en-US" sz="1600" dirty="0" err="1" smtClean="0">
                <a:cs typeface="Arial" charset="0"/>
              </a:rPr>
              <a:t>focales</a:t>
            </a:r>
            <a:r>
              <a:rPr lang="en-US" sz="1600" dirty="0" smtClean="0">
                <a:cs typeface="Arial" charset="0"/>
              </a:rPr>
              <a:t> </a:t>
            </a:r>
            <a:r>
              <a:rPr lang="en-US" sz="1600" dirty="0" err="1" smtClean="0">
                <a:cs typeface="Arial" charset="0"/>
              </a:rPr>
              <a:t>nacionales</a:t>
            </a:r>
            <a:r>
              <a:rPr lang="en-US" sz="1600" dirty="0" smtClean="0">
                <a:cs typeface="Arial" charset="0"/>
              </a:rPr>
              <a:t> y las INDH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1600" dirty="0" err="1" smtClean="0">
                <a:cs typeface="Arial" charset="0"/>
              </a:rPr>
              <a:t>Hablar</a:t>
            </a:r>
            <a:r>
              <a:rPr lang="en-US" sz="1600" dirty="0" smtClean="0">
                <a:cs typeface="Arial" charset="0"/>
              </a:rPr>
              <a:t> de la </a:t>
            </a:r>
            <a:r>
              <a:rPr lang="en-US" sz="1600" dirty="0" err="1" smtClean="0">
                <a:cs typeface="Arial" charset="0"/>
              </a:rPr>
              <a:t>ratificación</a:t>
            </a:r>
            <a:r>
              <a:rPr lang="en-US" sz="1600" dirty="0" smtClean="0">
                <a:cs typeface="Arial" charset="0"/>
              </a:rPr>
              <a:t> con la </a:t>
            </a:r>
            <a:r>
              <a:rPr lang="en-US" sz="1600" dirty="0" err="1" smtClean="0">
                <a:cs typeface="Arial" charset="0"/>
              </a:rPr>
              <a:t>comunidad</a:t>
            </a:r>
            <a:r>
              <a:rPr lang="en-US" sz="1600" dirty="0" smtClean="0">
                <a:cs typeface="Arial" charset="0"/>
              </a:rPr>
              <a:t> </a:t>
            </a:r>
            <a:r>
              <a:rPr lang="en-US" sz="1600" dirty="0" err="1" smtClean="0">
                <a:cs typeface="Arial" charset="0"/>
              </a:rPr>
              <a:t>internacional</a:t>
            </a:r>
            <a:endParaRPr lang="en-US" sz="16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1600" dirty="0" err="1" smtClean="0">
                <a:cs typeface="Arial" charset="0"/>
              </a:rPr>
              <a:t>Apoyar</a:t>
            </a:r>
            <a:r>
              <a:rPr lang="en-US" sz="1600" dirty="0" smtClean="0">
                <a:cs typeface="Arial" charset="0"/>
              </a:rPr>
              <a:t> la </a:t>
            </a:r>
            <a:r>
              <a:rPr lang="en-US" sz="1600" dirty="0" err="1" smtClean="0">
                <a:cs typeface="Arial" charset="0"/>
              </a:rPr>
              <a:t>ratificación</a:t>
            </a:r>
            <a:r>
              <a:rPr lang="en-US" sz="1600" dirty="0" smtClean="0">
                <a:cs typeface="Arial" charset="0"/>
              </a:rPr>
              <a:t> </a:t>
            </a:r>
            <a:r>
              <a:rPr lang="en-US" sz="1600" dirty="0" err="1" smtClean="0">
                <a:cs typeface="Arial" charset="0"/>
              </a:rPr>
              <a:t>mediante</a:t>
            </a:r>
            <a:r>
              <a:rPr lang="en-US" sz="1600" dirty="0" smtClean="0">
                <a:cs typeface="Arial" charset="0"/>
              </a:rPr>
              <a:t> </a:t>
            </a:r>
            <a:r>
              <a:rPr lang="en-US" sz="1600" dirty="0" err="1" smtClean="0">
                <a:cs typeface="Arial" charset="0"/>
              </a:rPr>
              <a:t>comunicados</a:t>
            </a:r>
            <a:r>
              <a:rPr lang="en-US" sz="1600" dirty="0" smtClean="0">
                <a:cs typeface="Arial" charset="0"/>
              </a:rPr>
              <a:t> de </a:t>
            </a:r>
            <a:r>
              <a:rPr lang="en-US" sz="1600" dirty="0" err="1" smtClean="0">
                <a:cs typeface="Arial" charset="0"/>
              </a:rPr>
              <a:t>prensa</a:t>
            </a:r>
            <a:endParaRPr lang="en-US" sz="16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1600" dirty="0" err="1" smtClean="0">
                <a:cs typeface="Arial" charset="0"/>
              </a:rPr>
              <a:t>Elaborar</a:t>
            </a:r>
            <a:r>
              <a:rPr lang="en-US" sz="1600" dirty="0" smtClean="0">
                <a:cs typeface="Arial" charset="0"/>
              </a:rPr>
              <a:t> un </a:t>
            </a:r>
            <a:r>
              <a:rPr lang="en-US" sz="1600" dirty="0" err="1" smtClean="0">
                <a:cs typeface="Arial" charset="0"/>
              </a:rPr>
              <a:t>programa</a:t>
            </a:r>
            <a:r>
              <a:rPr lang="en-US" sz="1600" dirty="0" smtClean="0">
                <a:cs typeface="Arial" charset="0"/>
              </a:rPr>
              <a:t> de </a:t>
            </a:r>
            <a:r>
              <a:rPr lang="en-US" sz="1600" dirty="0" err="1" smtClean="0">
                <a:cs typeface="Arial" charset="0"/>
              </a:rPr>
              <a:t>apoyo</a:t>
            </a:r>
            <a:r>
              <a:rPr lang="en-US" sz="1600" dirty="0" smtClean="0">
                <a:cs typeface="Arial" charset="0"/>
              </a:rPr>
              <a:t> a la </a:t>
            </a:r>
            <a:r>
              <a:rPr lang="en-US" sz="1600" dirty="0" err="1" smtClean="0">
                <a:cs typeface="Arial" charset="0"/>
              </a:rPr>
              <a:t>ratificación</a:t>
            </a:r>
            <a:endParaRPr lang="en-US" sz="16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1600" dirty="0" err="1" smtClean="0">
                <a:cs typeface="Arial" charset="0"/>
              </a:rPr>
              <a:t>Apoyar</a:t>
            </a:r>
            <a:r>
              <a:rPr lang="en-US" sz="1600" dirty="0" smtClean="0">
                <a:cs typeface="Arial" charset="0"/>
              </a:rPr>
              <a:t> y </a:t>
            </a:r>
            <a:r>
              <a:rPr lang="en-US" sz="1600" dirty="0" err="1" smtClean="0">
                <a:cs typeface="Arial" charset="0"/>
              </a:rPr>
              <a:t>promover</a:t>
            </a:r>
            <a:r>
              <a:rPr lang="en-US" sz="1600" dirty="0" smtClean="0">
                <a:cs typeface="Arial" charset="0"/>
              </a:rPr>
              <a:t> la </a:t>
            </a:r>
            <a:r>
              <a:rPr lang="en-US" sz="1600" dirty="0" err="1" smtClean="0">
                <a:cs typeface="Arial" charset="0"/>
              </a:rPr>
              <a:t>participación</a:t>
            </a:r>
            <a:r>
              <a:rPr lang="en-US" sz="1600" dirty="0" smtClean="0">
                <a:cs typeface="Arial" charset="0"/>
              </a:rPr>
              <a:t> de las </a:t>
            </a:r>
            <a:r>
              <a:rPr lang="en-US" sz="1600" dirty="0" err="1" smtClean="0">
                <a:cs typeface="Arial" charset="0"/>
              </a:rPr>
              <a:t>organizaciones</a:t>
            </a:r>
            <a:r>
              <a:rPr lang="en-US" sz="1600" dirty="0" smtClean="0">
                <a:cs typeface="Arial" charset="0"/>
              </a:rPr>
              <a:t> de la </a:t>
            </a:r>
            <a:r>
              <a:rPr lang="en-US" sz="1600" dirty="0" err="1" smtClean="0">
                <a:cs typeface="Arial" charset="0"/>
              </a:rPr>
              <a:t>sociedad</a:t>
            </a:r>
            <a:r>
              <a:rPr lang="en-US" sz="1600" dirty="0" smtClean="0">
                <a:cs typeface="Arial" charset="0"/>
              </a:rPr>
              <a:t> civil y de personas </a:t>
            </a:r>
            <a:r>
              <a:rPr lang="en-US" sz="1600" dirty="0" err="1" smtClean="0">
                <a:cs typeface="Arial" charset="0"/>
              </a:rPr>
              <a:t>discapacitadas</a:t>
            </a:r>
            <a:r>
              <a:rPr lang="en-US" sz="1600" dirty="0" smtClean="0">
                <a:cs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r>
              <a:rPr lang="en-US" sz="1600" dirty="0">
                <a:cs typeface="Arial" charset="0"/>
              </a:rPr>
              <a:t>¿</a:t>
            </a:r>
            <a:r>
              <a:rPr lang="en-US" sz="1600" dirty="0" err="1" smtClean="0">
                <a:cs typeface="Arial" charset="0"/>
              </a:rPr>
              <a:t>Más</a:t>
            </a:r>
            <a:r>
              <a:rPr lang="en-US" sz="1600" dirty="0" smtClean="0">
                <a:cs typeface="Arial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298450" y="365125"/>
            <a:ext cx="8618538" cy="674535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latin typeface="Arial" charset="0"/>
                <a:cs typeface="Arial" charset="0"/>
              </a:rPr>
              <a:t>Fuentes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89789" y="1039660"/>
            <a:ext cx="7477125" cy="5126037"/>
          </a:xfrm>
        </p:spPr>
        <p:txBody>
          <a:bodyPr/>
          <a:lstStyle/>
          <a:p>
            <a:pPr eaLnBrk="1" hangingPunct="1"/>
            <a:r>
              <a:rPr lang="en-US" sz="1800" dirty="0" err="1" smtClean="0">
                <a:latin typeface="Arial" charset="0"/>
                <a:cs typeface="Arial" charset="0"/>
              </a:rPr>
              <a:t>Convención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cs typeface="Arial" charset="0"/>
              </a:rPr>
              <a:t>sobre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cs typeface="Arial" charset="0"/>
              </a:rPr>
              <a:t>los</a:t>
            </a:r>
            <a:r>
              <a:rPr lang="en-US" sz="1800" dirty="0" smtClean="0">
                <a:latin typeface="Arial" charset="0"/>
                <a:cs typeface="Arial" charset="0"/>
              </a:rPr>
              <a:t> derechos de las personas con </a:t>
            </a:r>
            <a:r>
              <a:rPr lang="en-US" sz="1800" dirty="0" err="1" smtClean="0">
                <a:latin typeface="Arial" charset="0"/>
                <a:cs typeface="Arial" charset="0"/>
              </a:rPr>
              <a:t>discapacidad</a:t>
            </a:r>
            <a:endParaRPr lang="en-US" sz="18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sz="1800" dirty="0" err="1" smtClean="0">
                <a:latin typeface="Arial" charset="0"/>
                <a:cs typeface="Arial" charset="0"/>
              </a:rPr>
              <a:t>Documento</a:t>
            </a:r>
            <a:r>
              <a:rPr lang="en-US" sz="1800" dirty="0" smtClean="0">
                <a:latin typeface="Arial" charset="0"/>
                <a:cs typeface="Arial" charset="0"/>
              </a:rPr>
              <a:t> A/HRC/10/48</a:t>
            </a:r>
          </a:p>
          <a:p>
            <a:pPr eaLnBrk="1" hangingPunct="1"/>
            <a:r>
              <a:rPr lang="en-US" sz="1800" dirty="0" err="1" smtClean="0">
                <a:latin typeface="Arial" charset="0"/>
                <a:cs typeface="Arial" charset="0"/>
              </a:rPr>
              <a:t>Observaciones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cs typeface="Arial" charset="0"/>
              </a:rPr>
              <a:t>generales</a:t>
            </a:r>
            <a:r>
              <a:rPr lang="en-US" sz="1800" dirty="0" smtClean="0">
                <a:latin typeface="Arial" charset="0"/>
                <a:cs typeface="Arial" charset="0"/>
              </a:rPr>
              <a:t> y </a:t>
            </a:r>
            <a:r>
              <a:rPr lang="en-US" sz="1800" dirty="0" err="1" smtClean="0">
                <a:latin typeface="Arial" charset="0"/>
                <a:cs typeface="Arial" charset="0"/>
              </a:rPr>
              <a:t>recomendaciones</a:t>
            </a:r>
            <a:r>
              <a:rPr lang="en-US" sz="1800" dirty="0" smtClean="0">
                <a:latin typeface="Arial" charset="0"/>
                <a:cs typeface="Arial" charset="0"/>
              </a:rPr>
              <a:t> de </a:t>
            </a:r>
            <a:r>
              <a:rPr lang="en-US" sz="1800" dirty="0" err="1" smtClean="0">
                <a:latin typeface="Arial" charset="0"/>
                <a:cs typeface="Arial" charset="0"/>
              </a:rPr>
              <a:t>los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cs typeface="Arial" charset="0"/>
              </a:rPr>
              <a:t>órganos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cs typeface="Arial" charset="0"/>
              </a:rPr>
              <a:t>creados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cs typeface="Arial" charset="0"/>
              </a:rPr>
              <a:t>en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cs typeface="Arial" charset="0"/>
              </a:rPr>
              <a:t>virtud</a:t>
            </a:r>
            <a:r>
              <a:rPr lang="en-US" sz="1800" dirty="0" smtClean="0">
                <a:latin typeface="Arial" charset="0"/>
                <a:cs typeface="Arial" charset="0"/>
              </a:rPr>
              <a:t> de </a:t>
            </a:r>
            <a:r>
              <a:rPr lang="en-US" sz="1800" dirty="0" err="1" smtClean="0">
                <a:latin typeface="Arial" charset="0"/>
                <a:cs typeface="Arial" charset="0"/>
              </a:rPr>
              <a:t>tratados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en-US" sz="1800" dirty="0" smtClean="0">
                <a:latin typeface="Arial" charset="0"/>
                <a:cs typeface="Arial" charset="0"/>
                <a:hlinkClick r:id="rId3"/>
              </a:rPr>
              <a:t>www.ohchr.org/english/bodies/</a:t>
            </a:r>
            <a:endParaRPr lang="en-US" sz="1800" dirty="0" smtClean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es-ES" sz="1800" dirty="0" smtClean="0"/>
              <a:t>De la exclusión a la igualdad: Hacia el pleno ejercicio de los derechos de las personas con discapacidad</a:t>
            </a:r>
            <a:r>
              <a:rPr lang="en-GB" sz="1800" i="1" dirty="0" smtClean="0"/>
              <a:t>—</a:t>
            </a:r>
            <a:r>
              <a:rPr lang="es-ES" sz="1800" i="1" dirty="0" smtClean="0"/>
              <a:t>Manual </a:t>
            </a:r>
            <a:r>
              <a:rPr lang="es-ES" sz="1800" i="1" dirty="0"/>
              <a:t>para parlamentarios sobre </a:t>
            </a:r>
            <a:r>
              <a:rPr lang="es-ES" sz="1800" i="1" dirty="0" smtClean="0"/>
              <a:t>la Convención </a:t>
            </a:r>
            <a:r>
              <a:rPr lang="es-ES" sz="1800" i="1" dirty="0"/>
              <a:t>sobre los derechos de las </a:t>
            </a:r>
            <a:r>
              <a:rPr lang="es-ES" sz="1800" i="1" dirty="0" smtClean="0"/>
              <a:t>personas con </a:t>
            </a:r>
            <a:r>
              <a:rPr lang="es-ES" sz="1800" i="1" dirty="0"/>
              <a:t>discapacidad y su </a:t>
            </a:r>
            <a:r>
              <a:rPr lang="es-ES" sz="1800" i="1" dirty="0" smtClean="0"/>
              <a:t>Protocolo Facultativo</a:t>
            </a:r>
            <a:r>
              <a:rPr lang="en-GB" sz="1800" dirty="0" smtClean="0"/>
              <a:t> </a:t>
            </a:r>
            <a:r>
              <a:rPr lang="en-GB" sz="1800" dirty="0"/>
              <a:t>(HR/PUB/07/6)</a:t>
            </a:r>
          </a:p>
          <a:p>
            <a:pPr eaLnBrk="1" hangingPunct="1"/>
            <a:r>
              <a:rPr lang="es-ES" sz="1800" i="1" dirty="0" smtClean="0">
                <a:latin typeface="Arial" charset="0"/>
                <a:cs typeface="Arial" charset="0"/>
              </a:rPr>
              <a:t>Convención </a:t>
            </a:r>
            <a:r>
              <a:rPr lang="es-ES" sz="1800" i="1" dirty="0">
                <a:latin typeface="Arial" charset="0"/>
                <a:cs typeface="Arial" charset="0"/>
              </a:rPr>
              <a:t>sobre los Derechos de las Personas con Discapacidad. Material de promoción. Serie de Capacitación Profesional Nº </a:t>
            </a:r>
            <a:r>
              <a:rPr lang="es-ES" sz="1800" i="1" dirty="0" smtClean="0">
                <a:latin typeface="Arial" charset="0"/>
                <a:cs typeface="Arial" charset="0"/>
              </a:rPr>
              <a:t>15 </a:t>
            </a:r>
            <a:r>
              <a:rPr lang="en-US" sz="1800" dirty="0" smtClean="0">
                <a:latin typeface="Arial" charset="0"/>
                <a:cs typeface="Arial" charset="0"/>
              </a:rPr>
              <a:t>(</a:t>
            </a:r>
            <a:r>
              <a:rPr lang="en-US" sz="1800" dirty="0" err="1" smtClean="0">
                <a:latin typeface="Arial" charset="0"/>
                <a:cs typeface="Arial" charset="0"/>
              </a:rPr>
              <a:t>Publicación</a:t>
            </a:r>
            <a:r>
              <a:rPr lang="en-US" sz="1800" dirty="0" smtClean="0">
                <a:latin typeface="Arial" charset="0"/>
                <a:cs typeface="Arial" charset="0"/>
              </a:rPr>
              <a:t> de las </a:t>
            </a:r>
            <a:r>
              <a:rPr lang="en-US" sz="1800" dirty="0" err="1" smtClean="0">
                <a:latin typeface="Arial" charset="0"/>
                <a:cs typeface="Arial" charset="0"/>
              </a:rPr>
              <a:t>Naciones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cs typeface="Arial" charset="0"/>
              </a:rPr>
              <a:t>Unidas</a:t>
            </a:r>
            <a:r>
              <a:rPr lang="en-US" sz="1800" dirty="0" smtClean="0">
                <a:latin typeface="Arial" charset="0"/>
                <a:cs typeface="Arial" charset="0"/>
              </a:rPr>
              <a:t>)</a:t>
            </a:r>
          </a:p>
          <a:p>
            <a:pPr eaLnBrk="1" hangingPunct="1"/>
            <a:r>
              <a:rPr lang="en-US" sz="1800" dirty="0" err="1" smtClean="0">
                <a:latin typeface="Arial" charset="0"/>
                <a:cs typeface="Arial" charset="0"/>
              </a:rPr>
              <a:t>Comité</a:t>
            </a:r>
            <a:r>
              <a:rPr lang="en-US" sz="1800" dirty="0" smtClean="0">
                <a:latin typeface="Arial" charset="0"/>
                <a:cs typeface="Arial" charset="0"/>
              </a:rPr>
              <a:t> de Derechos </a:t>
            </a:r>
            <a:r>
              <a:rPr lang="en-US" sz="1800" dirty="0" err="1" smtClean="0">
                <a:latin typeface="Arial" charset="0"/>
                <a:cs typeface="Arial" charset="0"/>
              </a:rPr>
              <a:t>Humanos</a:t>
            </a:r>
            <a:r>
              <a:rPr lang="en-US" sz="1800" dirty="0" smtClean="0">
                <a:latin typeface="Arial" charset="0"/>
                <a:cs typeface="Arial" charset="0"/>
              </a:rPr>
              <a:t>, </a:t>
            </a:r>
            <a:r>
              <a:rPr lang="en-US" sz="1800" dirty="0" err="1" smtClean="0">
                <a:latin typeface="Arial" charset="0"/>
                <a:cs typeface="Arial" charset="0"/>
              </a:rPr>
              <a:t>Observación</a:t>
            </a:r>
            <a:r>
              <a:rPr lang="en-US" sz="1800" dirty="0" smtClean="0">
                <a:latin typeface="Arial" charset="0"/>
                <a:cs typeface="Arial" charset="0"/>
              </a:rPr>
              <a:t> general No. 24</a:t>
            </a:r>
            <a:r>
              <a:rPr lang="en-US" sz="1800" dirty="0">
                <a:latin typeface="Arial" charset="0"/>
                <a:cs typeface="Arial" charset="0"/>
              </a:rPr>
              <a:t> </a:t>
            </a:r>
            <a:r>
              <a:rPr lang="en-US" sz="1800" dirty="0" smtClean="0">
                <a:latin typeface="Arial" charset="0"/>
                <a:cs typeface="Arial" charset="0"/>
              </a:rPr>
              <a:t>(1994) </a:t>
            </a:r>
            <a:r>
              <a:rPr lang="es-ES" sz="1800" dirty="0">
                <a:latin typeface="Arial" charset="0"/>
                <a:cs typeface="Arial" charset="0"/>
              </a:rPr>
              <a:t>sobre </a:t>
            </a:r>
            <a:r>
              <a:rPr lang="es-ES" sz="1800" dirty="0" smtClean="0">
                <a:latin typeface="Arial" charset="0"/>
                <a:cs typeface="Arial" charset="0"/>
              </a:rPr>
              <a:t>las </a:t>
            </a:r>
            <a:r>
              <a:rPr lang="es-ES" sz="1800" dirty="0">
                <a:latin typeface="Arial" charset="0"/>
                <a:cs typeface="Arial" charset="0"/>
              </a:rPr>
              <a:t>reservas formuladas </a:t>
            </a:r>
            <a:r>
              <a:rPr lang="es-ES" sz="1800" dirty="0" smtClean="0">
                <a:latin typeface="Arial" charset="0"/>
                <a:cs typeface="Arial" charset="0"/>
              </a:rPr>
              <a:t>a la Convención</a:t>
            </a:r>
            <a:endParaRPr lang="en-US" sz="18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sz="1800" dirty="0" smtClean="0">
                <a:latin typeface="Arial" charset="0"/>
                <a:cs typeface="Arial" charset="0"/>
              </a:rPr>
              <a:t>Landmine Survivors Network, </a:t>
            </a:r>
            <a:r>
              <a:rPr lang="en-US" sz="1800" i="1" dirty="0" smtClean="0">
                <a:latin typeface="Arial" charset="0"/>
                <a:cs typeface="Arial" charset="0"/>
              </a:rPr>
              <a:t>Disability Rights Convention Ratification Campaign Handbook </a:t>
            </a:r>
            <a:r>
              <a:rPr lang="en-US" sz="1800" dirty="0" smtClean="0">
                <a:latin typeface="Arial" charset="0"/>
                <a:cs typeface="Arial" charset="0"/>
              </a:rPr>
              <a:t>(2006)</a:t>
            </a:r>
          </a:p>
          <a:p>
            <a:pPr eaLnBrk="1" hangingPunct="1">
              <a:buFont typeface="Arial" charset="0"/>
              <a:buNone/>
            </a:pPr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3945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Entender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el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proceso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ratificación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de la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Convención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sobre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los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derechos de las personas con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discapacidad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y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su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Protocolo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Facultativo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tx2"/>
              </a:buClr>
              <a:defRPr/>
            </a:pP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tx2"/>
              </a:buClr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578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smtClean="0">
                <a:cs typeface="Arial" charset="0"/>
              </a:rPr>
              <a:t>¿</a:t>
            </a:r>
            <a:r>
              <a:rPr lang="en-US" sz="2000" dirty="0" err="1" smtClean="0">
                <a:cs typeface="Arial" charset="0"/>
              </a:rPr>
              <a:t>Qué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es</a:t>
            </a:r>
            <a:r>
              <a:rPr lang="en-US" sz="2000" dirty="0" smtClean="0">
                <a:cs typeface="Arial" charset="0"/>
              </a:rPr>
              <a:t> la </a:t>
            </a:r>
            <a:r>
              <a:rPr lang="en-US" sz="2000" dirty="0" err="1" smtClean="0">
                <a:cs typeface="Arial" charset="0"/>
              </a:rPr>
              <a:t>ratificación</a:t>
            </a:r>
            <a:r>
              <a:rPr lang="en-US" sz="2000" dirty="0" smtClean="0">
                <a:cs typeface="Arial" charset="0"/>
              </a:rPr>
              <a:t>?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smtClean="0">
                <a:cs typeface="Arial" charset="0"/>
              </a:rPr>
              <a:t>¿</a:t>
            </a:r>
            <a:r>
              <a:rPr lang="en-US" sz="2000" dirty="0" err="1" smtClean="0">
                <a:cs typeface="Arial" charset="0"/>
              </a:rPr>
              <a:t>Quiénes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participan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en</a:t>
            </a:r>
            <a:r>
              <a:rPr lang="en-US" sz="2000" dirty="0" smtClean="0">
                <a:cs typeface="Arial" charset="0"/>
              </a:rPr>
              <a:t> la </a:t>
            </a:r>
            <a:r>
              <a:rPr lang="en-US" sz="2000" dirty="0" err="1" smtClean="0">
                <a:cs typeface="Arial" charset="0"/>
              </a:rPr>
              <a:t>ratificación</a:t>
            </a:r>
            <a:r>
              <a:rPr lang="en-US" sz="2000" dirty="0" smtClean="0">
                <a:cs typeface="Arial" charset="0"/>
              </a:rPr>
              <a:t>?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err="1" smtClean="0">
                <a:cs typeface="Arial" charset="0"/>
              </a:rPr>
              <a:t>Factores</a:t>
            </a:r>
            <a:r>
              <a:rPr lang="en-US" sz="2000" dirty="0" smtClean="0">
                <a:cs typeface="Arial" charset="0"/>
              </a:rPr>
              <a:t> que </a:t>
            </a:r>
            <a:r>
              <a:rPr lang="en-US" sz="2000" dirty="0" err="1" smtClean="0">
                <a:cs typeface="Arial" charset="0"/>
              </a:rPr>
              <a:t>influyen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en</a:t>
            </a:r>
            <a:r>
              <a:rPr lang="en-US" sz="2000" dirty="0" smtClean="0">
                <a:cs typeface="Arial" charset="0"/>
              </a:rPr>
              <a:t> la </a:t>
            </a:r>
            <a:r>
              <a:rPr lang="en-US" sz="2000" dirty="0" err="1" smtClean="0">
                <a:cs typeface="Arial" charset="0"/>
              </a:rPr>
              <a:t>ratificación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err="1" smtClean="0">
                <a:cs typeface="Arial" charset="0"/>
              </a:rPr>
              <a:t>Medidas</a:t>
            </a:r>
            <a:r>
              <a:rPr lang="en-US" sz="2000" dirty="0" smtClean="0">
                <a:cs typeface="Arial" charset="0"/>
              </a:rPr>
              <a:t> para la </a:t>
            </a:r>
            <a:r>
              <a:rPr lang="en-US" sz="2000" dirty="0" err="1" smtClean="0">
                <a:cs typeface="Arial" charset="0"/>
              </a:rPr>
              <a:t>ratificación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nacional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s-ES" sz="2000" dirty="0">
                <a:cs typeface="Arial" charset="0"/>
              </a:rPr>
              <a:t>Medidas para la ratificación </a:t>
            </a:r>
            <a:r>
              <a:rPr lang="es-ES" sz="2000" dirty="0" smtClean="0">
                <a:cs typeface="Arial" charset="0"/>
              </a:rPr>
              <a:t>internacional</a:t>
            </a:r>
            <a:endParaRPr lang="es-E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smtClean="0">
                <a:cs typeface="Arial" charset="0"/>
              </a:rPr>
              <a:t>La </a:t>
            </a:r>
            <a:r>
              <a:rPr lang="en-US" sz="2000" dirty="0" err="1" smtClean="0">
                <a:cs typeface="Arial" charset="0"/>
              </a:rPr>
              <a:t>ratificación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internacional</a:t>
            </a:r>
            <a:r>
              <a:rPr lang="en-US" sz="2000" dirty="0" smtClean="0">
                <a:cs typeface="Arial" charset="0"/>
              </a:rPr>
              <a:t> 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err="1" smtClean="0">
                <a:cs typeface="Arial" charset="0"/>
              </a:rPr>
              <a:t>Declaraciones</a:t>
            </a:r>
            <a:r>
              <a:rPr lang="en-US" sz="2000" dirty="0" smtClean="0">
                <a:cs typeface="Arial" charset="0"/>
              </a:rPr>
              <a:t> y </a:t>
            </a:r>
            <a:r>
              <a:rPr lang="en-US" sz="2000" dirty="0" err="1" smtClean="0">
                <a:cs typeface="Arial" charset="0"/>
              </a:rPr>
              <a:t>reservas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err="1" smtClean="0">
                <a:cs typeface="Arial" charset="0"/>
              </a:rPr>
              <a:t>Repercusión</a:t>
            </a:r>
            <a:r>
              <a:rPr lang="en-US" sz="2000" dirty="0" smtClean="0">
                <a:cs typeface="Arial" charset="0"/>
              </a:rPr>
              <a:t> de la </a:t>
            </a:r>
            <a:r>
              <a:rPr lang="en-US" sz="2000" dirty="0" err="1" smtClean="0">
                <a:cs typeface="Arial" charset="0"/>
              </a:rPr>
              <a:t>ratificación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smtClean="0">
                <a:cs typeface="Arial" charset="0"/>
              </a:rPr>
              <a:t>¿</a:t>
            </a:r>
            <a:r>
              <a:rPr lang="en-US" sz="2000" dirty="0" err="1" smtClean="0">
                <a:cs typeface="Arial" charset="0"/>
              </a:rPr>
              <a:t>Cómo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puedo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apoyar</a:t>
            </a:r>
            <a:r>
              <a:rPr lang="en-US" sz="2000" dirty="0" smtClean="0">
                <a:cs typeface="Arial" charset="0"/>
              </a:rPr>
              <a:t> la </a:t>
            </a:r>
            <a:r>
              <a:rPr lang="en-US" sz="2000" dirty="0" err="1" smtClean="0">
                <a:cs typeface="Arial" charset="0"/>
              </a:rPr>
              <a:t>ratificación</a:t>
            </a:r>
            <a:r>
              <a:rPr lang="en-US" sz="2000" dirty="0" smtClean="0">
                <a:cs typeface="Arial" charset="0"/>
              </a:rPr>
              <a:t>?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en-US" sz="24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en-US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51996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Objetivo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370967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Secuencia</a:t>
            </a:r>
            <a:r>
              <a:rPr lang="en-US" sz="2600" b="1" dirty="0" smtClean="0">
                <a:solidFill>
                  <a:schemeClr val="tx2"/>
                </a:solidFill>
                <a:cs typeface="Arial" charset="0"/>
              </a:rPr>
              <a:t> del </a:t>
            </a:r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módulo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57188" y="274638"/>
            <a:ext cx="8399462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¿</a:t>
            </a:r>
            <a:r>
              <a:rPr lang="en-US" sz="3600" dirty="0" err="1" smtClean="0">
                <a:latin typeface="Arial" charset="0"/>
                <a:cs typeface="Arial" charset="0"/>
              </a:rPr>
              <a:t>Qué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es</a:t>
            </a:r>
            <a:r>
              <a:rPr lang="en-US" sz="3600" dirty="0" smtClean="0">
                <a:latin typeface="Arial" charset="0"/>
                <a:cs typeface="Arial" charset="0"/>
              </a:rPr>
              <a:t> la </a:t>
            </a:r>
            <a:r>
              <a:rPr lang="en-US" sz="3600" dirty="0" err="1" smtClean="0">
                <a:latin typeface="Arial" charset="0"/>
                <a:cs typeface="Arial" charset="0"/>
              </a:rPr>
              <a:t>ratificación</a:t>
            </a:r>
            <a:r>
              <a:rPr lang="en-US" sz="3600" dirty="0" smtClean="0">
                <a:latin typeface="Arial" charset="0"/>
                <a:cs typeface="Arial" charset="0"/>
              </a:rPr>
              <a:t>?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700" i="1" dirty="0" smtClean="0">
                <a:cs typeface="Arial" charset="0"/>
              </a:rPr>
              <a:t>La </a:t>
            </a:r>
            <a:r>
              <a:rPr lang="en-US" sz="2700" i="1" dirty="0" err="1" smtClean="0">
                <a:cs typeface="Arial" charset="0"/>
              </a:rPr>
              <a:t>ratificación</a:t>
            </a:r>
            <a:r>
              <a:rPr lang="en-US" sz="2700" i="1" dirty="0" smtClean="0">
                <a:cs typeface="Arial" charset="0"/>
              </a:rPr>
              <a:t> </a:t>
            </a:r>
            <a:r>
              <a:rPr lang="en-US" sz="2700" i="1" dirty="0" err="1" smtClean="0">
                <a:cs typeface="Arial" charset="0"/>
              </a:rPr>
              <a:t>es</a:t>
            </a:r>
            <a:r>
              <a:rPr lang="en-US" sz="2700" i="1" dirty="0" smtClean="0">
                <a:cs typeface="Arial" charset="0"/>
              </a:rPr>
              <a:t> el </a:t>
            </a:r>
            <a:r>
              <a:rPr lang="en-US" sz="2700" i="1" dirty="0" err="1" smtClean="0">
                <a:cs typeface="Arial" charset="0"/>
              </a:rPr>
              <a:t>acto</a:t>
            </a:r>
            <a:r>
              <a:rPr lang="en-US" sz="2700" i="1" dirty="0" smtClean="0">
                <a:cs typeface="Arial" charset="0"/>
              </a:rPr>
              <a:t> </a:t>
            </a:r>
            <a:r>
              <a:rPr lang="en-US" sz="2700" i="1" dirty="0" err="1" smtClean="0">
                <a:cs typeface="Arial" charset="0"/>
              </a:rPr>
              <a:t>mediante</a:t>
            </a:r>
            <a:r>
              <a:rPr lang="en-US" sz="2700" i="1" dirty="0" smtClean="0">
                <a:cs typeface="Arial" charset="0"/>
              </a:rPr>
              <a:t> el que un Estado </a:t>
            </a:r>
            <a:r>
              <a:rPr lang="en-US" sz="2700" i="1" dirty="0" err="1" smtClean="0">
                <a:cs typeface="Arial" charset="0"/>
              </a:rPr>
              <a:t>manifiesta</a:t>
            </a:r>
            <a:r>
              <a:rPr lang="en-US" sz="2700" i="1" dirty="0" smtClean="0">
                <a:cs typeface="Arial" charset="0"/>
              </a:rPr>
              <a:t> </a:t>
            </a:r>
            <a:r>
              <a:rPr lang="en-US" sz="2700" i="1" dirty="0" err="1" smtClean="0">
                <a:cs typeface="Arial" charset="0"/>
              </a:rPr>
              <a:t>su</a:t>
            </a:r>
            <a:r>
              <a:rPr lang="en-US" sz="2700" i="1" dirty="0" smtClean="0">
                <a:cs typeface="Arial" charset="0"/>
              </a:rPr>
              <a:t> </a:t>
            </a:r>
            <a:r>
              <a:rPr lang="en-US" sz="2700" i="1" dirty="0" err="1" smtClean="0">
                <a:cs typeface="Arial" charset="0"/>
              </a:rPr>
              <a:t>consentimiento</a:t>
            </a:r>
            <a:r>
              <a:rPr lang="en-US" sz="2700" i="1" dirty="0" smtClean="0">
                <a:cs typeface="Arial" charset="0"/>
              </a:rPr>
              <a:t> </a:t>
            </a:r>
            <a:r>
              <a:rPr lang="en-US" sz="2700" i="1" dirty="0" err="1" smtClean="0">
                <a:cs typeface="Arial" charset="0"/>
              </a:rPr>
              <a:t>en</a:t>
            </a:r>
            <a:r>
              <a:rPr lang="en-US" sz="2700" i="1" dirty="0" smtClean="0">
                <a:cs typeface="Arial" charset="0"/>
              </a:rPr>
              <a:t> </a:t>
            </a:r>
            <a:r>
              <a:rPr lang="en-US" sz="2700" i="1" dirty="0" err="1" smtClean="0">
                <a:cs typeface="Arial" charset="0"/>
              </a:rPr>
              <a:t>obligarse</a:t>
            </a:r>
            <a:r>
              <a:rPr lang="en-US" sz="2700" i="1" dirty="0" smtClean="0">
                <a:cs typeface="Arial" charset="0"/>
              </a:rPr>
              <a:t> </a:t>
            </a:r>
            <a:r>
              <a:rPr lang="en-US" sz="2700" i="1" dirty="0" err="1" smtClean="0">
                <a:cs typeface="Arial" charset="0"/>
              </a:rPr>
              <a:t>por</a:t>
            </a:r>
            <a:r>
              <a:rPr lang="en-US" sz="2700" i="1" dirty="0" smtClean="0">
                <a:cs typeface="Arial" charset="0"/>
              </a:rPr>
              <a:t> la </a:t>
            </a:r>
            <a:r>
              <a:rPr lang="en-US" sz="2700" i="1" dirty="0" err="1" smtClean="0">
                <a:cs typeface="Arial" charset="0"/>
              </a:rPr>
              <a:t>Convención</a:t>
            </a:r>
            <a:r>
              <a:rPr lang="en-US" sz="2700" i="1" dirty="0" smtClean="0">
                <a:cs typeface="Arial" charset="0"/>
              </a:rPr>
              <a:t>. La </a:t>
            </a:r>
            <a:r>
              <a:rPr lang="en-US" sz="2700" i="1" dirty="0" err="1" smtClean="0">
                <a:cs typeface="Arial" charset="0"/>
              </a:rPr>
              <a:t>ratificación</a:t>
            </a:r>
            <a:r>
              <a:rPr lang="en-US" sz="2700" i="1" dirty="0" smtClean="0">
                <a:cs typeface="Arial" charset="0"/>
              </a:rPr>
              <a:t> </a:t>
            </a:r>
            <a:r>
              <a:rPr lang="en-US" sz="2700" i="1" dirty="0" err="1" smtClean="0">
                <a:cs typeface="Arial" charset="0"/>
              </a:rPr>
              <a:t>suele</a:t>
            </a:r>
            <a:r>
              <a:rPr lang="en-US" sz="2700" i="1" dirty="0" smtClean="0">
                <a:cs typeface="Arial" charset="0"/>
              </a:rPr>
              <a:t> </a:t>
            </a:r>
            <a:r>
              <a:rPr lang="en-US" sz="2700" i="1" dirty="0" err="1" smtClean="0">
                <a:cs typeface="Arial" charset="0"/>
              </a:rPr>
              <a:t>abarcar</a:t>
            </a:r>
            <a:r>
              <a:rPr lang="en-US" sz="2700" i="1" dirty="0" smtClean="0">
                <a:cs typeface="Arial" charset="0"/>
              </a:rPr>
              <a:t>: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i="1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cs typeface="Arial" charset="0"/>
              </a:rPr>
              <a:t>La </a:t>
            </a:r>
            <a:r>
              <a:rPr lang="en-US" sz="2700" dirty="0" err="1" smtClean="0">
                <a:cs typeface="Arial" charset="0"/>
              </a:rPr>
              <a:t>aceptación</a:t>
            </a:r>
            <a:r>
              <a:rPr lang="en-US" sz="2700" dirty="0" smtClean="0">
                <a:cs typeface="Arial" charset="0"/>
              </a:rPr>
              <a:t> </a:t>
            </a:r>
            <a:r>
              <a:rPr lang="en-US" sz="2700" dirty="0" err="1" smtClean="0">
                <a:cs typeface="Arial" charset="0"/>
              </a:rPr>
              <a:t>nacional</a:t>
            </a:r>
            <a:r>
              <a:rPr lang="en-US" sz="2700" dirty="0" smtClean="0">
                <a:cs typeface="Arial" charset="0"/>
              </a:rPr>
              <a:t> de la </a:t>
            </a:r>
            <a:r>
              <a:rPr lang="en-US" sz="2700" dirty="0" err="1" smtClean="0">
                <a:cs typeface="Arial" charset="0"/>
              </a:rPr>
              <a:t>Convención</a:t>
            </a:r>
            <a:endParaRPr lang="en-US" sz="27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cs typeface="Arial" charset="0"/>
              </a:rPr>
              <a:t>La </a:t>
            </a:r>
            <a:r>
              <a:rPr lang="en-US" sz="2700" dirty="0" err="1" smtClean="0">
                <a:cs typeface="Arial" charset="0"/>
              </a:rPr>
              <a:t>aceptación</a:t>
            </a:r>
            <a:r>
              <a:rPr lang="en-US" sz="2700" dirty="0" smtClean="0">
                <a:cs typeface="Arial" charset="0"/>
              </a:rPr>
              <a:t> </a:t>
            </a:r>
            <a:r>
              <a:rPr lang="en-US" sz="2700" dirty="0" err="1" smtClean="0">
                <a:cs typeface="Arial" charset="0"/>
              </a:rPr>
              <a:t>internacional</a:t>
            </a:r>
            <a:r>
              <a:rPr lang="en-US" sz="2700" dirty="0" smtClean="0">
                <a:cs typeface="Arial" charset="0"/>
              </a:rPr>
              <a:t> de la </a:t>
            </a:r>
            <a:r>
              <a:rPr lang="en-US" sz="2700" dirty="0" err="1" smtClean="0">
                <a:cs typeface="Arial" charset="0"/>
              </a:rPr>
              <a:t>Convención</a:t>
            </a:r>
            <a:endParaRPr lang="en-US" sz="27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i="1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en-US" sz="3600" dirty="0" err="1" smtClean="0">
                <a:latin typeface="Arial" charset="0"/>
                <a:cs typeface="Arial" charset="0"/>
              </a:rPr>
              <a:t>Situación</a:t>
            </a:r>
            <a:r>
              <a:rPr lang="en-US" sz="3600" dirty="0" smtClean="0">
                <a:latin typeface="Arial" charset="0"/>
                <a:cs typeface="Arial" charset="0"/>
              </a:rPr>
              <a:t> de la </a:t>
            </a:r>
            <a:r>
              <a:rPr lang="en-US" sz="3600" dirty="0" err="1" smtClean="0">
                <a:latin typeface="Arial" charset="0"/>
                <a:cs typeface="Arial" charset="0"/>
              </a:rPr>
              <a:t>ratificación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7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Fecha</a:t>
            </a:r>
            <a:r>
              <a:rPr lang="en-US" sz="27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: 11 de </a:t>
            </a:r>
            <a:r>
              <a:rPr lang="en-US" sz="2700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julio</a:t>
            </a:r>
            <a:r>
              <a:rPr lang="en-US" sz="27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de 2014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Convención</a:t>
            </a:r>
            <a:endParaRPr lang="en-US" sz="27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latin typeface="Arial" pitchFamily="34" charset="0"/>
                <a:cs typeface="Arial" pitchFamily="34" charset="0"/>
              </a:rPr>
              <a:t>Firma:		     	158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Ratificación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: 		147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Protocolo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Facultativo</a:t>
            </a:r>
            <a:endParaRPr lang="en-US" sz="2700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smtClean="0">
                <a:latin typeface="Arial" pitchFamily="34" charset="0"/>
                <a:cs typeface="Arial" pitchFamily="34" charset="0"/>
              </a:rPr>
              <a:t>Firma: 		          92</a:t>
            </a:r>
          </a:p>
          <a:p>
            <a:pPr marL="857250" lvl="1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en-US" sz="2700" dirty="0" err="1" smtClean="0">
                <a:latin typeface="Arial" pitchFamily="34" charset="0"/>
                <a:cs typeface="Arial" pitchFamily="34" charset="0"/>
              </a:rPr>
              <a:t>Ratificación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: 		82</a:t>
            </a:r>
            <a:endParaRPr lang="en-US" sz="2700" dirty="0">
              <a:latin typeface="Arial" pitchFamily="34" charset="0"/>
              <a:cs typeface="Arial" pitchFamily="34" charset="0"/>
            </a:endParaRPr>
          </a:p>
          <a:p>
            <a:pPr marL="400050" lvl="1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700" dirty="0">
                <a:latin typeface="Arial" pitchFamily="34" charset="0"/>
                <a:cs typeface="Arial" pitchFamily="34" charset="0"/>
                <a:hlinkClick r:id="rId3"/>
              </a:rPr>
              <a:t>http://</a:t>
            </a:r>
            <a:r>
              <a:rPr lang="en-US" sz="2700" dirty="0" smtClean="0">
                <a:latin typeface="Arial" pitchFamily="34" charset="0"/>
                <a:cs typeface="Arial" pitchFamily="34" charset="0"/>
                <a:hlinkClick r:id="rId3"/>
              </a:rPr>
              <a:t>treaties.un.org/Pages/Treaties.aspx?id=4</a:t>
            </a:r>
            <a:r>
              <a:rPr lang="en-US" sz="27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7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¿</a:t>
            </a:r>
            <a:r>
              <a:rPr lang="en-US" sz="3600" dirty="0" err="1" smtClean="0">
                <a:latin typeface="Arial" charset="0"/>
                <a:cs typeface="Arial" charset="0"/>
              </a:rPr>
              <a:t>Quién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participa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en</a:t>
            </a:r>
            <a:r>
              <a:rPr lang="en-US" sz="3600" dirty="0" smtClean="0">
                <a:latin typeface="Arial" charset="0"/>
                <a:cs typeface="Arial" charset="0"/>
              </a:rPr>
              <a:t> la </a:t>
            </a:r>
            <a:r>
              <a:rPr lang="en-US" sz="3600" dirty="0" err="1" smtClean="0">
                <a:latin typeface="Arial" charset="0"/>
                <a:cs typeface="Arial" charset="0"/>
              </a:rPr>
              <a:t>ratificación</a:t>
            </a:r>
            <a:r>
              <a:rPr lang="en-US" sz="3600" dirty="0" smtClean="0">
                <a:latin typeface="Arial" charset="0"/>
                <a:cs typeface="Arial" charset="0"/>
              </a:rPr>
              <a:t>?</a:t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027135"/>
            <a:ext cx="7056438" cy="423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endParaRPr lang="en-US" sz="27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 err="1" smtClean="0">
                <a:cs typeface="Arial" charset="0"/>
              </a:rPr>
              <a:t>Ministerios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 err="1" smtClean="0">
                <a:cs typeface="Arial" charset="0"/>
              </a:rPr>
              <a:t>Parlamento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 err="1" smtClean="0">
                <a:cs typeface="Arial" charset="0"/>
              </a:rPr>
              <a:t>Tribunales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 err="1" smtClean="0">
                <a:cs typeface="Arial" charset="0"/>
              </a:rPr>
              <a:t>Instituciones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nacionales</a:t>
            </a:r>
            <a:r>
              <a:rPr lang="en-US" sz="2400" dirty="0" smtClean="0">
                <a:cs typeface="Arial" charset="0"/>
              </a:rPr>
              <a:t> de derechos </a:t>
            </a:r>
            <a:r>
              <a:rPr lang="en-US" sz="2400" dirty="0" err="1" smtClean="0">
                <a:cs typeface="Arial" charset="0"/>
              </a:rPr>
              <a:t>humanos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 err="1" smtClean="0">
                <a:cs typeface="Arial" charset="0"/>
              </a:rPr>
              <a:t>Organizaciones</a:t>
            </a:r>
            <a:r>
              <a:rPr lang="en-US" sz="2400" dirty="0" smtClean="0">
                <a:cs typeface="Arial" charset="0"/>
              </a:rPr>
              <a:t> de personas con </a:t>
            </a:r>
            <a:r>
              <a:rPr lang="en-US" sz="2400" dirty="0" err="1" smtClean="0">
                <a:cs typeface="Arial" charset="0"/>
              </a:rPr>
              <a:t>discapacidad</a:t>
            </a:r>
            <a:r>
              <a:rPr lang="en-US" sz="2400" dirty="0" smtClean="0">
                <a:cs typeface="Arial" charset="0"/>
              </a:rPr>
              <a:t> (OPD)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400" dirty="0" err="1" smtClean="0">
                <a:cs typeface="Arial" charset="0"/>
              </a:rPr>
              <a:t>Organizaciones</a:t>
            </a:r>
            <a:r>
              <a:rPr lang="en-US" sz="2400" dirty="0" smtClean="0">
                <a:cs typeface="Arial" charset="0"/>
              </a:rPr>
              <a:t> no </a:t>
            </a:r>
            <a:r>
              <a:rPr lang="en-US" sz="2400" dirty="0" err="1" smtClean="0">
                <a:cs typeface="Arial" charset="0"/>
              </a:rPr>
              <a:t>gubernamentales</a:t>
            </a:r>
            <a:r>
              <a:rPr lang="en-US" sz="2400" dirty="0" smtClean="0">
                <a:cs typeface="Arial" charset="0"/>
              </a:rPr>
              <a:t> (ONG)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s-ES" sz="2400" dirty="0" smtClean="0">
                <a:cs typeface="Arial" charset="0"/>
              </a:rPr>
              <a:t>Oficina </a:t>
            </a:r>
            <a:r>
              <a:rPr lang="es-ES" sz="2400" dirty="0">
                <a:cs typeface="Arial" charset="0"/>
              </a:rPr>
              <a:t>de </a:t>
            </a:r>
            <a:r>
              <a:rPr lang="es-ES" sz="2400" dirty="0" smtClean="0">
                <a:cs typeface="Arial" charset="0"/>
              </a:rPr>
              <a:t>Asuntos Jurídicos </a:t>
            </a:r>
            <a:r>
              <a:rPr lang="es-ES" sz="2400" dirty="0">
                <a:cs typeface="Arial" charset="0"/>
              </a:rPr>
              <a:t>de las </a:t>
            </a:r>
            <a:r>
              <a:rPr lang="es-ES" sz="2400" dirty="0" smtClean="0">
                <a:cs typeface="Arial" charset="0"/>
              </a:rPr>
              <a:t>Naciones Unidas</a:t>
            </a:r>
            <a:endParaRPr lang="en-US" sz="24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en-US" sz="3600" dirty="0" err="1" smtClean="0">
                <a:latin typeface="Arial" charset="0"/>
                <a:cs typeface="Arial" charset="0"/>
              </a:rPr>
              <a:t>Factores</a:t>
            </a:r>
            <a:r>
              <a:rPr lang="en-US" sz="3600" dirty="0" smtClean="0">
                <a:latin typeface="Arial" charset="0"/>
                <a:cs typeface="Arial" charset="0"/>
              </a:rPr>
              <a:t> que </a:t>
            </a:r>
            <a:r>
              <a:rPr lang="en-US" sz="3600" dirty="0" err="1" smtClean="0">
                <a:latin typeface="Arial" charset="0"/>
                <a:cs typeface="Arial" charset="0"/>
              </a:rPr>
              <a:t>influyen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en</a:t>
            </a:r>
            <a:r>
              <a:rPr lang="en-US" sz="3600" dirty="0" smtClean="0">
                <a:latin typeface="Arial" charset="0"/>
                <a:cs typeface="Arial" charset="0"/>
              </a:rPr>
              <a:t> la  </a:t>
            </a:r>
            <a:r>
              <a:rPr lang="en-US" sz="3600" dirty="0" err="1" smtClean="0">
                <a:latin typeface="Arial" charset="0"/>
                <a:cs typeface="Arial" charset="0"/>
              </a:rPr>
              <a:t>ratificación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42988" y="1262063"/>
            <a:ext cx="7058025" cy="497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92088" y="1262063"/>
            <a:ext cx="3048000" cy="2743200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Análisis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nacional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05200" y="1568450"/>
            <a:ext cx="2133600" cy="1600200"/>
          </a:xfrm>
          <a:prstGeom prst="rect">
            <a:avLst/>
          </a:prstGeom>
          <a:noFill/>
          <a:ln>
            <a:solidFill>
              <a:schemeClr val="bg2">
                <a:lumMod val="25000"/>
                <a:alpha val="8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Ratificación</a:t>
            </a:r>
            <a:endParaRPr lang="en-U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 flipH="1">
            <a:off x="5813425" y="1323975"/>
            <a:ext cx="3048000" cy="2743200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Amplia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consulta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nacional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ight Arrow 10"/>
          <p:cNvSpPr/>
          <p:nvPr/>
        </p:nvSpPr>
        <p:spPr>
          <a:xfrm rot="5400000" flipH="1">
            <a:off x="3048000" y="3584575"/>
            <a:ext cx="3048000" cy="2743200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/>
              <a:t> </a:t>
            </a:r>
            <a:r>
              <a:rPr lang="en-US" sz="2800" dirty="0" err="1" smtClean="0"/>
              <a:t>Cabildeo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258763" y="274638"/>
            <a:ext cx="8745537" cy="1090612"/>
          </a:xfrm>
        </p:spPr>
        <p:txBody>
          <a:bodyPr/>
          <a:lstStyle/>
          <a:p>
            <a:pPr algn="ctr" eaLnBrk="1" hangingPunct="1"/>
            <a:r>
              <a:rPr lang="en-US" sz="3600" dirty="0" err="1" smtClean="0">
                <a:latin typeface="Arial" charset="0"/>
                <a:cs typeface="Arial" charset="0"/>
              </a:rPr>
              <a:t>Etapas</a:t>
            </a:r>
            <a:r>
              <a:rPr lang="en-US" sz="3600" dirty="0" smtClean="0">
                <a:latin typeface="Arial" charset="0"/>
                <a:cs typeface="Arial" charset="0"/>
              </a:rPr>
              <a:t> de la </a:t>
            </a:r>
            <a:r>
              <a:rPr lang="en-US" sz="3600" dirty="0" err="1" smtClean="0">
                <a:latin typeface="Arial" charset="0"/>
                <a:cs typeface="Arial" charset="0"/>
              </a:rPr>
              <a:t>ratificación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nacional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232380023"/>
              </p:ext>
            </p:extLst>
          </p:nvPr>
        </p:nvGraphicFramePr>
        <p:xfrm>
          <a:off x="1006475" y="1481137"/>
          <a:ext cx="62484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ounded Rectangle 12"/>
          <p:cNvSpPr/>
          <p:nvPr/>
        </p:nvSpPr>
        <p:spPr>
          <a:xfrm>
            <a:off x="7315200" y="1371600"/>
            <a:ext cx="1524000" cy="41910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Depósito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ante las  </a:t>
            </a:r>
            <a:r>
              <a:rPr lang="en-US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Naciones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Unidas</a:t>
            </a:r>
            <a:endParaRPr lang="en-US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427038" y="274638"/>
            <a:ext cx="8329612" cy="1090612"/>
          </a:xfrm>
        </p:spPr>
        <p:txBody>
          <a:bodyPr/>
          <a:lstStyle/>
          <a:p>
            <a:pPr algn="ctr" eaLnBrk="1" hangingPunct="1"/>
            <a:r>
              <a:rPr lang="en-US" sz="3600" dirty="0" err="1" smtClean="0">
                <a:latin typeface="Arial" charset="0"/>
                <a:cs typeface="Arial" charset="0"/>
              </a:rPr>
              <a:t>Opciones</a:t>
            </a:r>
            <a:r>
              <a:rPr lang="en-US" sz="3600" dirty="0" smtClean="0">
                <a:latin typeface="Arial" charset="0"/>
                <a:cs typeface="Arial" charset="0"/>
              </a:rPr>
              <a:t> para la </a:t>
            </a:r>
            <a:r>
              <a:rPr lang="en-US" sz="3600" dirty="0" err="1" smtClean="0">
                <a:latin typeface="Arial" charset="0"/>
                <a:cs typeface="Arial" charset="0"/>
              </a:rPr>
              <a:t>ratificación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internacional</a:t>
            </a:r>
            <a:r>
              <a:rPr lang="en-US" sz="3600" dirty="0" smtClean="0">
                <a:latin typeface="Arial" charset="0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endParaRPr lang="en-US" sz="2700">
              <a:cs typeface="Arial" charset="0"/>
            </a:endParaRPr>
          </a:p>
        </p:txBody>
      </p:sp>
      <p:graphicFrame>
        <p:nvGraphicFramePr>
          <p:cNvPr id="6" name="Group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798637"/>
              </p:ext>
            </p:extLst>
          </p:nvPr>
        </p:nvGraphicFramePr>
        <p:xfrm>
          <a:off x="427038" y="1525860"/>
          <a:ext cx="8534400" cy="5288320"/>
        </p:xfrm>
        <a:graphic>
          <a:graphicData uri="http://schemas.openxmlformats.org/drawingml/2006/table">
            <a:tbl>
              <a:tblPr/>
              <a:tblGrid>
                <a:gridCol w="1268412"/>
                <a:gridCol w="1657350"/>
                <a:gridCol w="3094038"/>
                <a:gridCol w="251460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QUIÉN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OPCIONES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MEDIDA QUE SE EXIGE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RESULTADOS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242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Estados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y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organizacio-nes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integración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regional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FIRMA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Firma de la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Convención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Abstenerse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actos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que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podrían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contravenir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el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objeto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y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propósito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de la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Convención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12345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Estados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RATIFICACIÓN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Se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requiere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firma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previa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proceso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de dos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etapas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Depósito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del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instrumento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de 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ratificación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ante el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depositario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de la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Convención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Secretario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General de las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Naciones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Unidas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 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Consentimiento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obligarse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por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la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Convención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8077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Organizacio-nes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integración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regional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CONFIRMACIÓN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Se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requiere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firma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previa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(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proceso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de dos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etapas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Acta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confirmación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oficial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Consentimiento en obligarse por la Convención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9160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Estados y </a:t>
                      </a:r>
                      <a:r>
                        <a:rPr kumimoji="0" lang="es-E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organizacio-nes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de integración regional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ADHESIÓN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No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requiere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firma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previa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Depósito del instrumento de  adhesión ante el depositario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Consentimiento en obligarse por la Convención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198438" y="274638"/>
            <a:ext cx="8945562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		</a:t>
            </a:r>
            <a:r>
              <a:rPr lang="en-US" sz="3600" dirty="0" err="1" smtClean="0">
                <a:latin typeface="Arial" charset="0"/>
                <a:cs typeface="Arial" charset="0"/>
              </a:rPr>
              <a:t>Declaraciones</a:t>
            </a:r>
            <a:r>
              <a:rPr lang="en-US" sz="3600" dirty="0" smtClean="0">
                <a:latin typeface="Arial" charset="0"/>
                <a:cs typeface="Arial" charset="0"/>
              </a:rPr>
              <a:t> y </a:t>
            </a:r>
            <a:r>
              <a:rPr lang="en-US" sz="3600" dirty="0" err="1" smtClean="0">
                <a:latin typeface="Arial" charset="0"/>
                <a:cs typeface="Arial" charset="0"/>
              </a:rPr>
              <a:t>reservas</a:t>
            </a:r>
            <a:r>
              <a:rPr lang="en-US" sz="3600" dirty="0" smtClean="0">
                <a:latin typeface="Arial" charset="0"/>
                <a:cs typeface="Arial" charset="0"/>
              </a:rPr>
              <a:t>				</a:t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179513"/>
            <a:ext cx="7056438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400" dirty="0" err="1" smtClean="0">
                <a:cs typeface="Arial" charset="0"/>
              </a:rPr>
              <a:t>Una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afirmación</a:t>
            </a:r>
            <a:r>
              <a:rPr lang="en-US" sz="2400" dirty="0" smtClean="0">
                <a:cs typeface="Arial" charset="0"/>
              </a:rPr>
              <a:t> unilateral </a:t>
            </a:r>
            <a:r>
              <a:rPr lang="en-US" sz="2400" dirty="0" err="1" smtClean="0">
                <a:cs typeface="Arial" charset="0"/>
              </a:rPr>
              <a:t>formulada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por</a:t>
            </a:r>
            <a:r>
              <a:rPr lang="en-US" sz="2400" dirty="0" smtClean="0">
                <a:cs typeface="Arial" charset="0"/>
              </a:rPr>
              <a:t> un Estado, </a:t>
            </a:r>
            <a:r>
              <a:rPr lang="en-US" sz="2400" dirty="0" err="1" smtClean="0">
                <a:cs typeface="Arial" charset="0"/>
              </a:rPr>
              <a:t>cualquiera</a:t>
            </a:r>
            <a:r>
              <a:rPr lang="en-US" sz="2400" dirty="0" smtClean="0">
                <a:cs typeface="Arial" charset="0"/>
              </a:rPr>
              <a:t> que sea </a:t>
            </a:r>
            <a:r>
              <a:rPr lang="en-US" sz="2400" dirty="0" err="1" smtClean="0">
                <a:cs typeface="Arial" charset="0"/>
              </a:rPr>
              <a:t>su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denominación</a:t>
            </a:r>
            <a:r>
              <a:rPr lang="en-US" sz="2400" dirty="0" smtClean="0">
                <a:cs typeface="Arial" charset="0"/>
              </a:rPr>
              <a:t>, al </a:t>
            </a:r>
            <a:r>
              <a:rPr lang="en-US" sz="2400" dirty="0" err="1" smtClean="0">
                <a:cs typeface="Arial" charset="0"/>
              </a:rPr>
              <a:t>firmar</a:t>
            </a:r>
            <a:r>
              <a:rPr lang="en-US" sz="2400" dirty="0" smtClean="0">
                <a:cs typeface="Arial" charset="0"/>
              </a:rPr>
              <a:t> o </a:t>
            </a:r>
            <a:r>
              <a:rPr lang="en-US" sz="2400" dirty="0" err="1" smtClean="0">
                <a:cs typeface="Arial" charset="0"/>
              </a:rPr>
              <a:t>ratificar</a:t>
            </a:r>
            <a:r>
              <a:rPr lang="en-US" sz="2400" dirty="0" smtClean="0">
                <a:cs typeface="Arial" charset="0"/>
              </a:rPr>
              <a:t> un </a:t>
            </a:r>
            <a:r>
              <a:rPr lang="en-US" sz="2400" dirty="0" err="1" smtClean="0">
                <a:cs typeface="Arial" charset="0"/>
              </a:rPr>
              <a:t>tratado</a:t>
            </a:r>
            <a:r>
              <a:rPr lang="en-US" sz="2400" dirty="0" smtClean="0">
                <a:cs typeface="Arial" charset="0"/>
              </a:rPr>
              <a:t>, con el fin de </a:t>
            </a:r>
            <a:r>
              <a:rPr lang="en-US" sz="2400" dirty="0" err="1" smtClean="0">
                <a:cs typeface="Arial" charset="0"/>
              </a:rPr>
              <a:t>excluir</a:t>
            </a:r>
            <a:r>
              <a:rPr lang="en-US" sz="2400" dirty="0" smtClean="0">
                <a:cs typeface="Arial" charset="0"/>
              </a:rPr>
              <a:t> o </a:t>
            </a:r>
            <a:r>
              <a:rPr lang="en-US" sz="2400" dirty="0" err="1" smtClean="0">
                <a:cs typeface="Arial" charset="0"/>
              </a:rPr>
              <a:t>modificar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los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efectos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jurídicos</a:t>
            </a:r>
            <a:r>
              <a:rPr lang="en-US" sz="2400" dirty="0" smtClean="0">
                <a:cs typeface="Arial" charset="0"/>
              </a:rPr>
              <a:t> de </a:t>
            </a:r>
            <a:r>
              <a:rPr lang="en-US" sz="2400" dirty="0" err="1" smtClean="0">
                <a:cs typeface="Arial" charset="0"/>
              </a:rPr>
              <a:t>determinada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cláusula</a:t>
            </a:r>
            <a:r>
              <a:rPr lang="en-US" sz="2400" dirty="0" smtClean="0">
                <a:cs typeface="Arial" charset="0"/>
              </a:rPr>
              <a:t> del </a:t>
            </a:r>
            <a:r>
              <a:rPr lang="en-US" sz="2400" dirty="0" err="1" smtClean="0">
                <a:cs typeface="Arial" charset="0"/>
              </a:rPr>
              <a:t>tratado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en</a:t>
            </a:r>
            <a:r>
              <a:rPr lang="en-US" sz="2400" dirty="0" smtClean="0">
                <a:cs typeface="Arial" charset="0"/>
              </a:rPr>
              <a:t> lo </a:t>
            </a:r>
            <a:r>
              <a:rPr lang="en-US" sz="2400" dirty="0" err="1" smtClean="0">
                <a:cs typeface="Arial" charset="0"/>
              </a:rPr>
              <a:t>tocante</a:t>
            </a:r>
            <a:r>
              <a:rPr lang="en-US" sz="2400" dirty="0" smtClean="0">
                <a:cs typeface="Arial" charset="0"/>
              </a:rPr>
              <a:t> a </a:t>
            </a:r>
            <a:r>
              <a:rPr lang="en-US" sz="2400" dirty="0" err="1" smtClean="0">
                <a:cs typeface="Arial" charset="0"/>
              </a:rPr>
              <a:t>su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aplicación</a:t>
            </a:r>
            <a:r>
              <a:rPr lang="en-US" sz="2400" dirty="0" smtClean="0">
                <a:cs typeface="Arial" charset="0"/>
              </a:rPr>
              <a:t> a </a:t>
            </a:r>
            <a:r>
              <a:rPr lang="en-US" sz="2400" dirty="0" err="1" smtClean="0">
                <a:cs typeface="Arial" charset="0"/>
              </a:rPr>
              <a:t>dicho</a:t>
            </a:r>
            <a:r>
              <a:rPr lang="en-US" sz="2400" dirty="0" smtClean="0">
                <a:cs typeface="Arial" charset="0"/>
              </a:rPr>
              <a:t> Estado.</a:t>
            </a:r>
            <a:endParaRPr lang="en-US" sz="2400" dirty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x"/>
              <a:defRPr/>
            </a:pPr>
            <a:r>
              <a:rPr lang="en-US" sz="2400" dirty="0" smtClean="0">
                <a:cs typeface="Arial" charset="0"/>
              </a:rPr>
              <a:t>No </a:t>
            </a:r>
            <a:r>
              <a:rPr lang="en-US" sz="2400" dirty="0" err="1" smtClean="0">
                <a:cs typeface="Arial" charset="0"/>
              </a:rPr>
              <a:t>puede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ser</a:t>
            </a:r>
            <a:r>
              <a:rPr lang="en-US" sz="2400" dirty="0" smtClean="0">
                <a:cs typeface="Arial" charset="0"/>
              </a:rPr>
              <a:t> incompatible con el </a:t>
            </a:r>
            <a:r>
              <a:rPr lang="en-US" sz="2400" dirty="0" err="1" smtClean="0">
                <a:cs typeface="Arial" charset="0"/>
              </a:rPr>
              <a:t>objeto</a:t>
            </a:r>
            <a:r>
              <a:rPr lang="en-US" sz="2400" dirty="0" smtClean="0">
                <a:cs typeface="Arial" charset="0"/>
              </a:rPr>
              <a:t> y </a:t>
            </a:r>
            <a:r>
              <a:rPr lang="en-US" sz="2400" dirty="0" err="1" smtClean="0">
                <a:cs typeface="Arial" charset="0"/>
              </a:rPr>
              <a:t>propósito</a:t>
            </a:r>
            <a:r>
              <a:rPr lang="en-US" sz="2400" dirty="0" smtClean="0">
                <a:cs typeface="Arial" charset="0"/>
              </a:rPr>
              <a:t> del </a:t>
            </a:r>
            <a:r>
              <a:rPr lang="en-US" sz="2400" dirty="0" err="1" smtClean="0">
                <a:cs typeface="Arial" charset="0"/>
              </a:rPr>
              <a:t>tratado</a:t>
            </a:r>
            <a:endParaRPr lang="en-US" sz="24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x"/>
              <a:defRPr/>
            </a:pPr>
            <a:r>
              <a:rPr lang="en-US" sz="2400" dirty="0" smtClean="0">
                <a:cs typeface="Arial" charset="0"/>
              </a:rPr>
              <a:t>No </a:t>
            </a:r>
            <a:r>
              <a:rPr lang="en-US" sz="2400" dirty="0" err="1" smtClean="0">
                <a:cs typeface="Arial" charset="0"/>
              </a:rPr>
              <a:t>puede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reducir</a:t>
            </a:r>
            <a:r>
              <a:rPr lang="en-US" sz="2400" dirty="0" smtClean="0">
                <a:cs typeface="Arial" charset="0"/>
              </a:rPr>
              <a:t> el </a:t>
            </a:r>
            <a:r>
              <a:rPr lang="en-US" sz="2400" dirty="0" err="1" smtClean="0">
                <a:cs typeface="Arial" charset="0"/>
              </a:rPr>
              <a:t>alcance</a:t>
            </a:r>
            <a:r>
              <a:rPr lang="en-US" sz="2400" dirty="0" smtClean="0">
                <a:cs typeface="Arial" charset="0"/>
              </a:rPr>
              <a:t> de la </a:t>
            </a:r>
            <a:r>
              <a:rPr lang="en-US" sz="2400" dirty="0" err="1" smtClean="0">
                <a:cs typeface="Arial" charset="0"/>
              </a:rPr>
              <a:t>protección</a:t>
            </a:r>
            <a:r>
              <a:rPr lang="en-US" sz="2400" dirty="0" smtClean="0">
                <a:cs typeface="Arial" charset="0"/>
              </a:rPr>
              <a:t> que </a:t>
            </a:r>
            <a:r>
              <a:rPr lang="en-US" sz="2400" dirty="0" err="1" smtClean="0">
                <a:cs typeface="Arial" charset="0"/>
              </a:rPr>
              <a:t>ofrece</a:t>
            </a:r>
            <a:r>
              <a:rPr lang="en-US" sz="2400" dirty="0" smtClean="0">
                <a:cs typeface="Arial" charset="0"/>
              </a:rPr>
              <a:t> el </a:t>
            </a:r>
            <a:r>
              <a:rPr lang="en-US" sz="2400" dirty="0" err="1" smtClean="0">
                <a:cs typeface="Arial" charset="0"/>
              </a:rPr>
              <a:t>tratado</a:t>
            </a:r>
            <a:endParaRPr lang="en-US" sz="2400" dirty="0" smtClean="0">
              <a:cs typeface="Arial" charset="0"/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x"/>
              <a:defRPr/>
            </a:pPr>
            <a:r>
              <a:rPr lang="en-US" sz="2400" dirty="0" smtClean="0">
                <a:cs typeface="Arial" charset="0"/>
              </a:rPr>
              <a:t>Los </a:t>
            </a:r>
            <a:r>
              <a:rPr lang="en-US" sz="2400" dirty="0" err="1" smtClean="0">
                <a:cs typeface="Arial" charset="0"/>
              </a:rPr>
              <a:t>Estados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pueden</a:t>
            </a:r>
            <a:r>
              <a:rPr lang="en-US" sz="2400" dirty="0" smtClean="0">
                <a:cs typeface="Arial" charset="0"/>
              </a:rPr>
              <a:t> </a:t>
            </a:r>
            <a:r>
              <a:rPr lang="en-US" sz="2400" dirty="0" err="1" smtClean="0">
                <a:cs typeface="Arial" charset="0"/>
              </a:rPr>
              <a:t>oponerse</a:t>
            </a:r>
            <a:endParaRPr lang="en-US" sz="2400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400" i="1" dirty="0" smtClean="0">
                <a:cs typeface="Arial" charset="0"/>
              </a:rPr>
              <a:t>¡Los </a:t>
            </a:r>
            <a:r>
              <a:rPr lang="en-US" sz="2400" i="1" dirty="0" err="1" smtClean="0">
                <a:cs typeface="Arial" charset="0"/>
              </a:rPr>
              <a:t>órganos</a:t>
            </a:r>
            <a:r>
              <a:rPr lang="en-US" sz="2400" i="1" dirty="0" smtClean="0">
                <a:cs typeface="Arial" charset="0"/>
              </a:rPr>
              <a:t> </a:t>
            </a:r>
            <a:r>
              <a:rPr lang="en-US" sz="2400" i="1" dirty="0" err="1" smtClean="0">
                <a:cs typeface="Arial" charset="0"/>
              </a:rPr>
              <a:t>creados</a:t>
            </a:r>
            <a:r>
              <a:rPr lang="en-US" sz="2400" i="1" dirty="0" smtClean="0">
                <a:cs typeface="Arial" charset="0"/>
              </a:rPr>
              <a:t> </a:t>
            </a:r>
            <a:r>
              <a:rPr lang="en-US" sz="2400" i="1" dirty="0" err="1" smtClean="0">
                <a:cs typeface="Arial" charset="0"/>
              </a:rPr>
              <a:t>en</a:t>
            </a:r>
            <a:r>
              <a:rPr lang="en-US" sz="2400" i="1" dirty="0" smtClean="0">
                <a:cs typeface="Arial" charset="0"/>
              </a:rPr>
              <a:t> </a:t>
            </a:r>
            <a:r>
              <a:rPr lang="en-US" sz="2400" i="1" dirty="0" err="1" smtClean="0">
                <a:cs typeface="Arial" charset="0"/>
              </a:rPr>
              <a:t>virtud</a:t>
            </a:r>
            <a:r>
              <a:rPr lang="en-US" sz="2400" i="1" dirty="0" smtClean="0">
                <a:cs typeface="Arial" charset="0"/>
              </a:rPr>
              <a:t> de </a:t>
            </a:r>
            <a:r>
              <a:rPr lang="en-US" sz="2400" i="1" dirty="0" err="1" smtClean="0">
                <a:cs typeface="Arial" charset="0"/>
              </a:rPr>
              <a:t>tratados</a:t>
            </a:r>
            <a:r>
              <a:rPr lang="en-US" sz="2400" i="1" dirty="0" smtClean="0">
                <a:cs typeface="Arial" charset="0"/>
              </a:rPr>
              <a:t> </a:t>
            </a:r>
            <a:r>
              <a:rPr lang="en-US" sz="2400" i="1" dirty="0" err="1" smtClean="0">
                <a:cs typeface="Arial" charset="0"/>
              </a:rPr>
              <a:t>critican</a:t>
            </a:r>
            <a:r>
              <a:rPr lang="en-US" sz="2400" i="1" dirty="0" smtClean="0">
                <a:cs typeface="Arial" charset="0"/>
              </a:rPr>
              <a:t> las </a:t>
            </a:r>
            <a:r>
              <a:rPr lang="en-US" sz="2400" i="1" dirty="0" err="1" smtClean="0">
                <a:cs typeface="Arial" charset="0"/>
              </a:rPr>
              <a:t>reservas</a:t>
            </a:r>
            <a:r>
              <a:rPr lang="en-US" sz="2400" i="1" dirty="0" smtClean="0">
                <a:cs typeface="Arial" charset="0"/>
              </a:rPr>
              <a:t>!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4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3A45F6AB2A940B420808D23E0E2E1" ma:contentTypeVersion="5" ma:contentTypeDescription="Create a new document." ma:contentTypeScope="" ma:versionID="5a7f69b97e597fe9441f8c904db091e1">
  <xsd:schema xmlns:xsd="http://www.w3.org/2001/XMLSchema" xmlns:p="http://schemas.microsoft.com/office/2006/metadata/properties" xmlns:ns1="http://schemas.microsoft.com/sharepoint/v3" xmlns:ns2="b4e33e86-409b-44c1-8485-331954efb210" targetNamespace="http://schemas.microsoft.com/office/2006/metadata/properties" ma:root="true" ma:fieldsID="cf551296ee1a8887e5c78874e2fd4914" ns1:_="" ns2:_="">
    <xsd:import namespace="http://schemas.microsoft.com/sharepoint/v3"/>
    <xsd:import namespace="b4e33e86-409b-44c1-8485-331954efb210"/>
    <xsd:element name="properties">
      <xsd:complexType>
        <xsd:sequence>
          <xsd:element name="documentManagement">
            <xsd:complexType>
              <xsd:all>
                <xsd:element ref="ns2:FRTitle" minOccurs="0"/>
                <xsd:element ref="ns2:SPTitle" minOccurs="0"/>
                <xsd:element ref="ns2:ARTitle" minOccurs="0"/>
                <xsd:element ref="ns2:RUTitle" minOccurs="0"/>
                <xsd:element ref="ns2:CHTitle" minOccurs="0"/>
                <xsd:element ref="ns2:Order1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b4e33e86-409b-44c1-8485-331954efb210" elementFormDefault="qualified">
    <xsd:import namespace="http://schemas.microsoft.com/office/2006/documentManagement/types"/>
    <xsd:element name="FRTitle" ma:index="2" nillable="true" ma:displayName="FRTitle" ma:internalName="FRTitle">
      <xsd:simpleType>
        <xsd:restriction base="dms:Text">
          <xsd:maxLength value="255"/>
        </xsd:restriction>
      </xsd:simpleType>
    </xsd:element>
    <xsd:element name="SPTitle" ma:index="3" nillable="true" ma:displayName="SPTitle" ma:internalName="SPTitle">
      <xsd:simpleType>
        <xsd:restriction base="dms:Text">
          <xsd:maxLength value="255"/>
        </xsd:restriction>
      </xsd:simpleType>
    </xsd:element>
    <xsd:element name="ARTitle" ma:index="4" nillable="true" ma:displayName="ARTitle" ma:internalName="ARTitle">
      <xsd:simpleType>
        <xsd:restriction base="dms:Text">
          <xsd:maxLength value="255"/>
        </xsd:restriction>
      </xsd:simpleType>
    </xsd:element>
    <xsd:element name="RUTitle" ma:index="5" nillable="true" ma:displayName="RUTitle" ma:internalName="RUTitle">
      <xsd:simpleType>
        <xsd:restriction base="dms:Text">
          <xsd:maxLength value="255"/>
        </xsd:restriction>
      </xsd:simpleType>
    </xsd:element>
    <xsd:element name="CHTitle" ma:index="6" nillable="true" ma:displayName="CHTitle" ma:internalName="CHTitle">
      <xsd:simpleType>
        <xsd:restriction base="dms:Text">
          <xsd:maxLength value="255"/>
        </xsd:restriction>
      </xsd:simpleType>
    </xsd:element>
    <xsd:element name="Order1" ma:index="7" nillable="true" ma:displayName="OrderNbr" ma:decimals="0" ma:internalName="Order1" ma:percentage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RUTitle xmlns="b4e33e86-409b-44c1-8485-331954efb210" xsi:nil="true"/>
    <ARTitle xmlns="b4e33e86-409b-44c1-8485-331954efb210" xsi:nil="true"/>
    <FRTitle xmlns="b4e33e86-409b-44c1-8485-331954efb210" xsi:nil="true"/>
    <SPTitle xmlns="b4e33e86-409b-44c1-8485-331954efb210" xsi:nil="true"/>
    <Order1 xmlns="b4e33e86-409b-44c1-8485-331954efb210" xsi:nil="true"/>
    <CHTitle xmlns="b4e33e86-409b-44c1-8485-331954efb210" xsi:nil="true"/>
  </documentManagement>
</p:properties>
</file>

<file path=customXml/item4.xml><?xml version="1.0" encoding="utf-8"?>
<LongProperties xmlns="http://schemas.microsoft.com/office/2006/metadata/longProperties"/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F98643-2733-4FD9-B85E-0C183A6DDE9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4e33e86-409b-44c1-8485-331954efb21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07244A8B-E5B2-4A71-96C9-3CFD640C569F}">
  <ds:schemaRefs>
    <ds:schemaRef ds:uri="http://schemas.microsoft.com/office/2006/metadata/properties"/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http://schemas.microsoft.com/sharepoint/v3"/>
    <ds:schemaRef ds:uri="http://schemas.openxmlformats.org/package/2006/metadata/core-properties"/>
    <ds:schemaRef ds:uri="b4e33e86-409b-44c1-8485-331954efb210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4828</TotalTime>
  <Words>1067</Words>
  <Application>Microsoft Office PowerPoint</Application>
  <PresentationFormat>On-screen Show (4:3)</PresentationFormat>
  <Paragraphs>186</Paragraphs>
  <Slides>18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ＭＳ Ｐゴシック</vt:lpstr>
      <vt:lpstr>Arial</vt:lpstr>
      <vt:lpstr>Calibri</vt:lpstr>
      <vt:lpstr>Wingdings</vt:lpstr>
      <vt:lpstr>Thème Office</vt:lpstr>
      <vt:lpstr>Ratificación </vt:lpstr>
      <vt:lpstr>PowerPoint Presentation</vt:lpstr>
      <vt:lpstr>¿Qué es la ratificación?</vt:lpstr>
      <vt:lpstr>Situación de la ratificación</vt:lpstr>
      <vt:lpstr>¿Quién participa en la ratificación? </vt:lpstr>
      <vt:lpstr>Factores que influyen en la  ratificación</vt:lpstr>
      <vt:lpstr>Etapas de la ratificación nacional</vt:lpstr>
      <vt:lpstr>Opciones para la ratificación internacional </vt:lpstr>
      <vt:lpstr>  Declaraciones y reservas     </vt:lpstr>
      <vt:lpstr>PowerPoint Presentation</vt:lpstr>
      <vt:lpstr>¿Quién puede apoyar la ratificación?</vt:lpstr>
      <vt:lpstr>   DEBATE EN GRUPO  </vt:lpstr>
      <vt:lpstr>¿Cómo puedo apoyar la ratificación?</vt:lpstr>
      <vt:lpstr>¿Cómo puedo apoyar la ratificación?</vt:lpstr>
      <vt:lpstr>¿Cómo puedo apoyar la ratificación? </vt:lpstr>
      <vt:lpstr>¿Cómo puedo apoyar la ratificación? </vt:lpstr>
      <vt:lpstr>¿Cómo puedo apoyar la ratificación? </vt:lpstr>
      <vt:lpstr>Fuentes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ordi</cp:lastModifiedBy>
  <cp:revision>277</cp:revision>
  <cp:lastPrinted>2011-09-15T10:01:29Z</cp:lastPrinted>
  <dcterms:created xsi:type="dcterms:W3CDTF">2010-05-19T14:44:31Z</dcterms:created>
  <dcterms:modified xsi:type="dcterms:W3CDTF">2015-07-26T18:17:25Z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ntentTypeId">
    <vt:lpwstr>0x0101000653A45F6AB2A940B420808D23E0E2E1</vt:lpwstr>
  </property>
</Properties>
</file>